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7"/>
  </p:notesMasterIdLst>
  <p:sldIdLst>
    <p:sldId id="256" r:id="rId2"/>
    <p:sldId id="265" r:id="rId3"/>
    <p:sldId id="260" r:id="rId4"/>
    <p:sldId id="262" r:id="rId5"/>
    <p:sldId id="332" r:id="rId6"/>
    <p:sldId id="273" r:id="rId7"/>
    <p:sldId id="276" r:id="rId8"/>
    <p:sldId id="279" r:id="rId9"/>
    <p:sldId id="280" r:id="rId10"/>
    <p:sldId id="278" r:id="rId11"/>
    <p:sldId id="281" r:id="rId12"/>
    <p:sldId id="282" r:id="rId13"/>
    <p:sldId id="283" r:id="rId14"/>
    <p:sldId id="269" r:id="rId15"/>
    <p:sldId id="285" r:id="rId16"/>
    <p:sldId id="284" r:id="rId17"/>
    <p:sldId id="291" r:id="rId18"/>
    <p:sldId id="293" r:id="rId19"/>
    <p:sldId id="292" r:id="rId20"/>
    <p:sldId id="294" r:id="rId21"/>
    <p:sldId id="301" r:id="rId22"/>
    <p:sldId id="304" r:id="rId23"/>
    <p:sldId id="307" r:id="rId24"/>
    <p:sldId id="305" r:id="rId25"/>
    <p:sldId id="314" r:id="rId26"/>
    <p:sldId id="313" r:id="rId27"/>
    <p:sldId id="312" r:id="rId28"/>
    <p:sldId id="308" r:id="rId29"/>
    <p:sldId id="309" r:id="rId30"/>
    <p:sldId id="325" r:id="rId31"/>
    <p:sldId id="326" r:id="rId32"/>
    <p:sldId id="324" r:id="rId33"/>
    <p:sldId id="323" r:id="rId34"/>
    <p:sldId id="331" r:id="rId35"/>
    <p:sldId id="318" r:id="rId36"/>
    <p:sldId id="327" r:id="rId37"/>
    <p:sldId id="333" r:id="rId38"/>
    <p:sldId id="334" r:id="rId39"/>
    <p:sldId id="335" r:id="rId40"/>
    <p:sldId id="297" r:id="rId41"/>
    <p:sldId id="336" r:id="rId42"/>
    <p:sldId id="339" r:id="rId43"/>
    <p:sldId id="317" r:id="rId44"/>
    <p:sldId id="303" r:id="rId45"/>
    <p:sldId id="26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FFA1"/>
    <a:srgbClr val="C5A8FA"/>
    <a:srgbClr val="DEABFF"/>
    <a:srgbClr val="67000C"/>
    <a:srgbClr val="E4221C"/>
    <a:srgbClr val="ECD214"/>
    <a:srgbClr val="9AE817"/>
    <a:srgbClr val="C47F09"/>
    <a:srgbClr val="EBEE14"/>
    <a:srgbClr val="8461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DFD45C-204D-49D0-AA7B-31A6035D5E91}" type="datetimeFigureOut">
              <a:rPr lang="en-US" smtClean="0"/>
              <a:t>10/17/2014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E5CF5-7271-4C13-8455-060023943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79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icons use </a:t>
            </a:r>
            <a:r>
              <a:rPr lang="en-US" dirty="0" err="1" smtClean="0"/>
              <a:t>FontAwesome</a:t>
            </a:r>
            <a:r>
              <a:rPr lang="en-US" dirty="0" smtClean="0"/>
              <a:t>. If they appear to be missing, try installing the font from here: http://fortawesome.github.io/Font-Awesome/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9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19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082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into the AWS control</a:t>
            </a:r>
            <a:r>
              <a:rPr lang="en-US" baseline="0" dirty="0" smtClean="0"/>
              <a:t> panel. Create a Security Group. Create a Key Pair. Create the Instance. RDP into the pre-created Instance (like Martha Stewart, pull the cookies out of the oven). Transition point: Talk about how to make the transition into managing these things with code. To do that I will need to go into IAM. Create a User. Create a Group. Add a user to the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7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very simple code can be powerful. I’ve created a dashboard</a:t>
            </a:r>
            <a:r>
              <a:rPr lang="en-US" baseline="0" dirty="0" smtClean="0"/>
              <a:t> where I can see my instances across the globe.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94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5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39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54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40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54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E5CF5-7271-4C13-8455-0600239432B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5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10/17/2014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2.pn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2.png"/><Relationship Id="rId7" Type="http://schemas.openxmlformats.org/officeDocument/2006/relationships/image" Target="../media/image1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1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aws.amazon.com/glacier/pricin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6.gif"/><Relationship Id="rId4" Type="http://schemas.openxmlformats.org/officeDocument/2006/relationships/image" Target="../media/image25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ctr"/>
            <a:r>
              <a:rPr lang="en-US" sz="7200" dirty="0" smtClean="0"/>
              <a:t>Creating Scalable Solutions </a:t>
            </a:r>
            <a:r>
              <a:rPr lang="en-US" sz="6000" dirty="0"/>
              <a:t>with </a:t>
            </a: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7200" dirty="0" smtClean="0"/>
              <a:t>Amazon </a:t>
            </a:r>
            <a:r>
              <a:rPr lang="en-US" sz="7200" dirty="0"/>
              <a:t>Cloud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@ondrejbalas </a:t>
            </a:r>
            <a:r>
              <a:rPr lang="en-US" dirty="0">
                <a:latin typeface="FontAwesome" pitchFamily="2" charset="0"/>
              </a:rPr>
              <a:t>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5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1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>
            <a:off x="2771239" y="1623750"/>
            <a:ext cx="7363361" cy="78290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768600" y="1619251"/>
            <a:ext cx="3165475" cy="26669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71239" y="1620469"/>
            <a:ext cx="6090821" cy="151897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72935" y="1615777"/>
            <a:ext cx="776715" cy="172749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66060" y="1630680"/>
            <a:ext cx="4375351" cy="696454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763991" y="1143000"/>
            <a:ext cx="4772189" cy="480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763991" y="1616202"/>
            <a:ext cx="7186459" cy="155448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63991" y="1616202"/>
            <a:ext cx="7606829" cy="304038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2" idx="6"/>
          </p:cNvCxnSpPr>
          <p:nvPr/>
        </p:nvCxnSpPr>
        <p:spPr>
          <a:xfrm flipV="1">
            <a:off x="2896767" y="1524000"/>
            <a:ext cx="3458313" cy="9711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1055" y="1623041"/>
            <a:ext cx="7980581" cy="471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71239" y="1616201"/>
            <a:ext cx="5938421" cy="8755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771239" y="1616201"/>
            <a:ext cx="6785511" cy="1806449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71239" y="1620469"/>
            <a:ext cx="8437781" cy="302773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771239" y="1616201"/>
            <a:ext cx="4132481" cy="3070099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771239" y="1616201"/>
            <a:ext cx="1602641" cy="22852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71239" y="1630680"/>
            <a:ext cx="932081" cy="291846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6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4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>
            <a:off x="2771239" y="1623750"/>
            <a:ext cx="7363361" cy="78290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768600" y="1619251"/>
            <a:ext cx="3165475" cy="26669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71239" y="1620469"/>
            <a:ext cx="6090821" cy="151897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72935" y="1615777"/>
            <a:ext cx="776715" cy="172749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66060" y="1630680"/>
            <a:ext cx="4375351" cy="696454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763991" y="1143000"/>
            <a:ext cx="4772189" cy="480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763991" y="1616202"/>
            <a:ext cx="7186459" cy="155448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63991" y="1616202"/>
            <a:ext cx="7606829" cy="304038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2" idx="6"/>
          </p:cNvCxnSpPr>
          <p:nvPr/>
        </p:nvCxnSpPr>
        <p:spPr>
          <a:xfrm flipV="1">
            <a:off x="2896767" y="1524000"/>
            <a:ext cx="3458313" cy="9711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1055" y="1623041"/>
            <a:ext cx="7980581" cy="471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71239" y="1616201"/>
            <a:ext cx="5938421" cy="8755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771239" y="1616201"/>
            <a:ext cx="6785511" cy="1806449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71239" y="1620469"/>
            <a:ext cx="8437781" cy="302773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771239" y="1616201"/>
            <a:ext cx="4132481" cy="3070099"/>
          </a:xfrm>
          <a:prstGeom prst="line">
            <a:avLst/>
          </a:prstGeom>
          <a:ln w="44450" cmpd="sng">
            <a:solidFill>
              <a:srgbClr val="67000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771239" y="1616201"/>
            <a:ext cx="1602641" cy="22852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71239" y="1630680"/>
            <a:ext cx="932081" cy="291846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36350" y="1852533"/>
            <a:ext cx="540415" cy="569935"/>
            <a:chOff x="657224" y="2491740"/>
            <a:chExt cx="540415" cy="569935"/>
          </a:xfrm>
        </p:grpSpPr>
        <p:sp>
          <p:nvSpPr>
            <p:cNvPr id="3" name="Rounded Rectangle 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1485325" y="1263081"/>
            <a:ext cx="540415" cy="569935"/>
            <a:chOff x="657224" y="2491740"/>
            <a:chExt cx="540415" cy="569935"/>
          </a:xfrm>
        </p:grpSpPr>
        <p:sp>
          <p:nvSpPr>
            <p:cNvPr id="91" name="Rounded Rectangle 90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3286267" y="1672369"/>
            <a:ext cx="540415" cy="569935"/>
            <a:chOff x="657224" y="2491740"/>
            <a:chExt cx="540415" cy="569935"/>
          </a:xfrm>
        </p:grpSpPr>
        <p:sp>
          <p:nvSpPr>
            <p:cNvPr id="94" name="Rounded Rectangle 93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4075644" y="3974894"/>
            <a:ext cx="540415" cy="569935"/>
            <a:chOff x="657224" y="2491740"/>
            <a:chExt cx="540415" cy="569935"/>
          </a:xfrm>
        </p:grpSpPr>
        <p:sp>
          <p:nvSpPr>
            <p:cNvPr id="97" name="Rounded Rectangle 96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9212021" y="2902630"/>
            <a:ext cx="540415" cy="569935"/>
            <a:chOff x="657224" y="2491740"/>
            <a:chExt cx="540415" cy="569935"/>
          </a:xfrm>
        </p:grpSpPr>
        <p:sp>
          <p:nvSpPr>
            <p:cNvPr id="100" name="Rounded Rectangle 9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0429368" y="1787580"/>
            <a:ext cx="540415" cy="569935"/>
            <a:chOff x="657224" y="2491740"/>
            <a:chExt cx="540415" cy="569935"/>
          </a:xfrm>
        </p:grpSpPr>
        <p:sp>
          <p:nvSpPr>
            <p:cNvPr id="103" name="Rounded Rectangle 10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10969807" y="4350766"/>
            <a:ext cx="540415" cy="569935"/>
            <a:chOff x="657224" y="2491740"/>
            <a:chExt cx="540415" cy="569935"/>
          </a:xfrm>
        </p:grpSpPr>
        <p:sp>
          <p:nvSpPr>
            <p:cNvPr id="106" name="Rounded Rectangle 105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504773" y="1044132"/>
            <a:ext cx="540415" cy="569935"/>
            <a:chOff x="657224" y="2491740"/>
            <a:chExt cx="540415" cy="569935"/>
          </a:xfrm>
        </p:grpSpPr>
        <p:sp>
          <p:nvSpPr>
            <p:cNvPr id="109" name="Rounded Rectangle 108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77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32494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 flipH="1">
            <a:off x="10134600" y="2101555"/>
            <a:ext cx="564975" cy="30509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74980" y="1342273"/>
            <a:ext cx="159095" cy="5436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862060" y="3139440"/>
            <a:ext cx="628178" cy="8424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549650" y="3343275"/>
            <a:ext cx="824230" cy="949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774980" y="1336832"/>
            <a:ext cx="1366431" cy="99030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774980" y="1143000"/>
            <a:ext cx="1761200" cy="2183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950450" y="1771650"/>
            <a:ext cx="749125" cy="33970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0370820" y="1920240"/>
            <a:ext cx="365115" cy="2020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74980" y="1338203"/>
            <a:ext cx="580100" cy="18579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709660" y="2491740"/>
            <a:ext cx="780578" cy="7568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490238" y="3217603"/>
            <a:ext cx="1718782" cy="14305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03720" y="3217603"/>
            <a:ext cx="2586518" cy="1468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349750" y="3901440"/>
            <a:ext cx="24130" cy="39116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3703320" y="4270549"/>
            <a:ext cx="643549" cy="25761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108663" y="2050815"/>
            <a:ext cx="657024" cy="116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55775" y="1577975"/>
            <a:ext cx="574804" cy="22002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755775" y="1577975"/>
            <a:ext cx="265165" cy="317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2095501" y="2076450"/>
            <a:ext cx="3769" cy="907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95501" y="2124066"/>
            <a:ext cx="281264" cy="4314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000548" y="1915046"/>
            <a:ext cx="545057" cy="703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55775" y="1362468"/>
            <a:ext cx="352888" cy="1905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781175" y="1381852"/>
            <a:ext cx="766958" cy="17117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2796400" y="1291658"/>
            <a:ext cx="749205" cy="69376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055784" y="1411087"/>
            <a:ext cx="519266" cy="57433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5605" y="1553027"/>
            <a:ext cx="73251" cy="432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1485325" y="1263081"/>
            <a:ext cx="540415" cy="569935"/>
            <a:chOff x="657224" y="2491740"/>
            <a:chExt cx="540415" cy="569935"/>
          </a:xfrm>
        </p:grpSpPr>
        <p:sp>
          <p:nvSpPr>
            <p:cNvPr id="91" name="Rounded Rectangle 90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3286267" y="1672369"/>
            <a:ext cx="540415" cy="569935"/>
            <a:chOff x="657224" y="2491740"/>
            <a:chExt cx="540415" cy="569935"/>
          </a:xfrm>
        </p:grpSpPr>
        <p:sp>
          <p:nvSpPr>
            <p:cNvPr id="94" name="Rounded Rectangle 93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4075644" y="3974894"/>
            <a:ext cx="540415" cy="569935"/>
            <a:chOff x="657224" y="2491740"/>
            <a:chExt cx="540415" cy="569935"/>
          </a:xfrm>
        </p:grpSpPr>
        <p:sp>
          <p:nvSpPr>
            <p:cNvPr id="97" name="Rounded Rectangle 96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9212021" y="2902630"/>
            <a:ext cx="540415" cy="569935"/>
            <a:chOff x="657224" y="2491740"/>
            <a:chExt cx="540415" cy="569935"/>
          </a:xfrm>
        </p:grpSpPr>
        <p:sp>
          <p:nvSpPr>
            <p:cNvPr id="100" name="Rounded Rectangle 9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0429368" y="1787580"/>
            <a:ext cx="540415" cy="569935"/>
            <a:chOff x="657224" y="2491740"/>
            <a:chExt cx="540415" cy="569935"/>
          </a:xfrm>
        </p:grpSpPr>
        <p:sp>
          <p:nvSpPr>
            <p:cNvPr id="103" name="Rounded Rectangle 10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10969807" y="4350766"/>
            <a:ext cx="540415" cy="569935"/>
            <a:chOff x="657224" y="2491740"/>
            <a:chExt cx="540415" cy="569935"/>
          </a:xfrm>
        </p:grpSpPr>
        <p:sp>
          <p:nvSpPr>
            <p:cNvPr id="106" name="Rounded Rectangle 105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504773" y="1044132"/>
            <a:ext cx="540415" cy="569935"/>
            <a:chOff x="657224" y="2491740"/>
            <a:chExt cx="540415" cy="569935"/>
          </a:xfrm>
        </p:grpSpPr>
        <p:sp>
          <p:nvSpPr>
            <p:cNvPr id="109" name="Rounded Rectangle 108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6350" y="1852533"/>
            <a:ext cx="540415" cy="569935"/>
            <a:chOff x="657224" y="2491740"/>
            <a:chExt cx="540415" cy="569935"/>
          </a:xfrm>
        </p:grpSpPr>
        <p:sp>
          <p:nvSpPr>
            <p:cNvPr id="3" name="Rounded Rectangle 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660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32494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 flipH="1">
            <a:off x="10134600" y="2101555"/>
            <a:ext cx="564975" cy="30509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74980" y="1342273"/>
            <a:ext cx="159095" cy="5436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862060" y="3139440"/>
            <a:ext cx="628178" cy="8424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549650" y="3343275"/>
            <a:ext cx="824230" cy="949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774980" y="1336832"/>
            <a:ext cx="1366431" cy="99030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774980" y="1143000"/>
            <a:ext cx="1761200" cy="2183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950450" y="1771650"/>
            <a:ext cx="749125" cy="33970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0370820" y="1920240"/>
            <a:ext cx="365115" cy="2020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74980" y="1338203"/>
            <a:ext cx="580100" cy="18579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709660" y="2491740"/>
            <a:ext cx="780578" cy="7568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490238" y="3217603"/>
            <a:ext cx="1718782" cy="14305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03720" y="3217603"/>
            <a:ext cx="2586518" cy="1468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349750" y="3901440"/>
            <a:ext cx="24130" cy="39116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3703320" y="4270549"/>
            <a:ext cx="643549" cy="25761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108663" y="2050815"/>
            <a:ext cx="657024" cy="116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55775" y="1577975"/>
            <a:ext cx="574804" cy="22002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755775" y="1577975"/>
            <a:ext cx="265165" cy="317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2095501" y="2076450"/>
            <a:ext cx="3769" cy="907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95501" y="2124066"/>
            <a:ext cx="281264" cy="4314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000548" y="1915046"/>
            <a:ext cx="545057" cy="703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55775" y="1362468"/>
            <a:ext cx="352888" cy="1905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781175" y="1381852"/>
            <a:ext cx="766958" cy="17117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2796400" y="1291658"/>
            <a:ext cx="749205" cy="69376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055784" y="1411087"/>
            <a:ext cx="519266" cy="57433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5605" y="1553027"/>
            <a:ext cx="73251" cy="432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094816" y="1620587"/>
            <a:ext cx="678303" cy="560783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748343" y="1572410"/>
            <a:ext cx="1017344" cy="514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758101" y="1627954"/>
            <a:ext cx="1602844" cy="2640961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2768113" y="1335843"/>
            <a:ext cx="3005628" cy="28062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765687" y="1626479"/>
            <a:ext cx="795079" cy="346701"/>
          </a:xfrm>
          <a:prstGeom prst="line">
            <a:avLst/>
          </a:prstGeom>
          <a:ln w="76200" cmpd="dbl">
            <a:solidFill>
              <a:srgbClr val="DE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779534" y="1623850"/>
            <a:ext cx="6709632" cy="1593067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750089" y="1630633"/>
            <a:ext cx="7949486" cy="47265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759301" y="1635026"/>
            <a:ext cx="8505250" cy="30078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1485325" y="1263081"/>
            <a:ext cx="540415" cy="569935"/>
            <a:chOff x="657224" y="2491740"/>
            <a:chExt cx="540415" cy="569935"/>
          </a:xfrm>
        </p:grpSpPr>
        <p:sp>
          <p:nvSpPr>
            <p:cNvPr id="91" name="Rounded Rectangle 90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3286267" y="1672369"/>
            <a:ext cx="540415" cy="569935"/>
            <a:chOff x="657224" y="2491740"/>
            <a:chExt cx="540415" cy="569935"/>
          </a:xfrm>
        </p:grpSpPr>
        <p:sp>
          <p:nvSpPr>
            <p:cNvPr id="94" name="Rounded Rectangle 93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4075644" y="3974894"/>
            <a:ext cx="540415" cy="569935"/>
            <a:chOff x="657224" y="2491740"/>
            <a:chExt cx="540415" cy="569935"/>
          </a:xfrm>
        </p:grpSpPr>
        <p:sp>
          <p:nvSpPr>
            <p:cNvPr id="97" name="Rounded Rectangle 96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9212021" y="2902630"/>
            <a:ext cx="540415" cy="569935"/>
            <a:chOff x="657224" y="2491740"/>
            <a:chExt cx="540415" cy="569935"/>
          </a:xfrm>
        </p:grpSpPr>
        <p:sp>
          <p:nvSpPr>
            <p:cNvPr id="100" name="Rounded Rectangle 9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0429368" y="1787580"/>
            <a:ext cx="540415" cy="569935"/>
            <a:chOff x="657224" y="2491740"/>
            <a:chExt cx="540415" cy="569935"/>
          </a:xfrm>
        </p:grpSpPr>
        <p:sp>
          <p:nvSpPr>
            <p:cNvPr id="103" name="Rounded Rectangle 10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10969807" y="4350766"/>
            <a:ext cx="540415" cy="569935"/>
            <a:chOff x="657224" y="2491740"/>
            <a:chExt cx="540415" cy="569935"/>
          </a:xfrm>
        </p:grpSpPr>
        <p:sp>
          <p:nvSpPr>
            <p:cNvPr id="106" name="Rounded Rectangle 105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504773" y="1044132"/>
            <a:ext cx="540415" cy="569935"/>
            <a:chOff x="657224" y="2491740"/>
            <a:chExt cx="540415" cy="569935"/>
          </a:xfrm>
        </p:grpSpPr>
        <p:sp>
          <p:nvSpPr>
            <p:cNvPr id="109" name="Rounded Rectangle 108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6350" y="1852533"/>
            <a:ext cx="540415" cy="569935"/>
            <a:chOff x="657224" y="2491740"/>
            <a:chExt cx="540415" cy="569935"/>
          </a:xfrm>
        </p:grpSpPr>
        <p:sp>
          <p:nvSpPr>
            <p:cNvPr id="3" name="Rounded Rectangle 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04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Elastic Compute Cloud (EC2)</a:t>
            </a:r>
            <a:endParaRPr lang="en-US" sz="6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Infrastructure as a </a:t>
            </a:r>
            <a:r>
              <a:rPr lang="en-US" sz="4000" dirty="0" smtClean="0"/>
              <a:t>Service (IAAS)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023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547" y="126969"/>
            <a:ext cx="7772400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Virtual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800" dirty="0" smtClean="0"/>
              <a:t>Provisioned within minutes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Choose your own AMI (disk image) or use a pre-existing one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Pay by the hour – as low as $0.006 per hour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Many machine sizes to choose from</a:t>
            </a:r>
          </a:p>
          <a:p>
            <a:pPr algn="ctr"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866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3440864" y="514717"/>
            <a:ext cx="3434390" cy="2805730"/>
            <a:chOff x="3440864" y="514717"/>
            <a:chExt cx="3434390" cy="2805730"/>
          </a:xfrm>
        </p:grpSpPr>
        <p:sp>
          <p:nvSpPr>
            <p:cNvPr id="6" name="Rounded Rectangle 5"/>
            <p:cNvSpPr/>
            <p:nvPr/>
          </p:nvSpPr>
          <p:spPr>
            <a:xfrm>
              <a:off x="3440864" y="514717"/>
              <a:ext cx="3434390" cy="28057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36830" y="610891"/>
              <a:ext cx="325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EC2 Instance</a:t>
              </a:r>
            </a:p>
          </p:txBody>
        </p:sp>
      </p:grpSp>
      <p:pic>
        <p:nvPicPr>
          <p:cNvPr id="12298" name="Picture 10" descr="disk, drive, harddisk, opendriv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19" y="1471863"/>
            <a:ext cx="1367494" cy="136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332479" y="3950898"/>
            <a:ext cx="2465957" cy="1509623"/>
            <a:chOff x="332479" y="3950898"/>
            <a:chExt cx="2465957" cy="1509623"/>
          </a:xfrm>
        </p:grpSpPr>
        <p:sp>
          <p:nvSpPr>
            <p:cNvPr id="11" name="Rounded Rectangle 10"/>
            <p:cNvSpPr/>
            <p:nvPr/>
          </p:nvSpPr>
          <p:spPr>
            <a:xfrm>
              <a:off x="332479" y="3950898"/>
              <a:ext cx="2465957" cy="15096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426" y="4258574"/>
              <a:ext cx="18920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AMI</a:t>
              </a:r>
            </a:p>
          </p:txBody>
        </p:sp>
      </p:grpSp>
      <p:cxnSp>
        <p:nvCxnSpPr>
          <p:cNvPr id="14" name="Curved Connector 13"/>
          <p:cNvCxnSpPr>
            <a:stCxn id="11" idx="0"/>
          </p:cNvCxnSpPr>
          <p:nvPr/>
        </p:nvCxnSpPr>
        <p:spPr>
          <a:xfrm rot="5400000" flipH="1" flipV="1">
            <a:off x="2192218" y="1622872"/>
            <a:ext cx="1701267" cy="2954787"/>
          </a:xfrm>
          <a:prstGeom prst="curvedConnector2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504" y="410034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When an EC2 Instance is created, its hard disk contents are copied from an </a:t>
            </a:r>
            <a:r>
              <a:rPr lang="en-US" sz="2800" b="1" dirty="0" smtClean="0">
                <a:solidFill>
                  <a:srgbClr val="C00000"/>
                </a:solidFill>
              </a:rPr>
              <a:t>AMI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62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332479" y="3950898"/>
            <a:ext cx="2465957" cy="15096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32479" y="3950897"/>
            <a:ext cx="8302563" cy="150962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17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3440864" y="514717"/>
            <a:ext cx="3434390" cy="2805730"/>
            <a:chOff x="3440864" y="514717"/>
            <a:chExt cx="3434390" cy="2805730"/>
          </a:xfrm>
        </p:grpSpPr>
        <p:sp>
          <p:nvSpPr>
            <p:cNvPr id="6" name="Rounded Rectangle 5"/>
            <p:cNvSpPr/>
            <p:nvPr/>
          </p:nvSpPr>
          <p:spPr>
            <a:xfrm>
              <a:off x="3440864" y="514717"/>
              <a:ext cx="3434390" cy="28057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36830" y="610891"/>
              <a:ext cx="325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EC2 Instance</a:t>
              </a:r>
            </a:p>
          </p:txBody>
        </p:sp>
      </p:grpSp>
      <p:pic>
        <p:nvPicPr>
          <p:cNvPr id="12298" name="Picture 10" descr="disk, drive, harddisk, opendriv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19" y="1471863"/>
            <a:ext cx="1367494" cy="136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19426" y="4258574"/>
            <a:ext cx="18920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AMI</a:t>
            </a:r>
          </a:p>
        </p:txBody>
      </p:sp>
      <p:cxnSp>
        <p:nvCxnSpPr>
          <p:cNvPr id="14" name="Curved Connector 13"/>
          <p:cNvCxnSpPr>
            <a:stCxn id="11" idx="0"/>
          </p:cNvCxnSpPr>
          <p:nvPr/>
        </p:nvCxnSpPr>
        <p:spPr>
          <a:xfrm rot="5400000" flipH="1" flipV="1">
            <a:off x="2192218" y="1622872"/>
            <a:ext cx="1701267" cy="2954787"/>
          </a:xfrm>
          <a:prstGeom prst="curvedConnector2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504" y="410034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When an EC2 Instance is created, its hard disk contents are copied from an </a:t>
            </a:r>
            <a:r>
              <a:rPr lang="en-US" sz="2800" b="1" dirty="0" smtClean="0">
                <a:solidFill>
                  <a:srgbClr val="C00000"/>
                </a:solidFill>
              </a:rPr>
              <a:t>AMI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14338" name="Picture 2" descr="linux, o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966" y="4084867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microsoft, windows icon"/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637" y="409349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https://images-na.ssl-images-amazon.com/images/I/21vARmRQDiL._SS15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59" y="398871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https://images-na.ssl-images-amazon.com/images/I/21C4BzSABmL._SS1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79" y="398871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97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3440864" y="514717"/>
            <a:ext cx="3434390" cy="2805730"/>
            <a:chOff x="3440864" y="514717"/>
            <a:chExt cx="3434390" cy="2805730"/>
          </a:xfrm>
        </p:grpSpPr>
        <p:sp>
          <p:nvSpPr>
            <p:cNvPr id="6" name="Rounded Rectangle 5"/>
            <p:cNvSpPr/>
            <p:nvPr/>
          </p:nvSpPr>
          <p:spPr>
            <a:xfrm>
              <a:off x="3440864" y="514717"/>
              <a:ext cx="3434390" cy="28057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36830" y="610891"/>
              <a:ext cx="325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EC2 Instance</a:t>
              </a:r>
            </a:p>
          </p:txBody>
        </p:sp>
      </p:grpSp>
      <p:pic>
        <p:nvPicPr>
          <p:cNvPr id="12298" name="Picture 10" descr="disk, drive, harddisk, opendriv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19" y="1471863"/>
            <a:ext cx="1367494" cy="136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332479" y="3950898"/>
            <a:ext cx="2465957" cy="1509623"/>
            <a:chOff x="332479" y="3950898"/>
            <a:chExt cx="2465957" cy="1509623"/>
          </a:xfrm>
        </p:grpSpPr>
        <p:sp>
          <p:nvSpPr>
            <p:cNvPr id="11" name="Rounded Rectangle 10"/>
            <p:cNvSpPr/>
            <p:nvPr/>
          </p:nvSpPr>
          <p:spPr>
            <a:xfrm>
              <a:off x="332479" y="3950898"/>
              <a:ext cx="2465957" cy="15096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426" y="4258574"/>
              <a:ext cx="18920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AMI</a:t>
              </a:r>
            </a:p>
          </p:txBody>
        </p:sp>
      </p:grpSp>
      <p:cxnSp>
        <p:nvCxnSpPr>
          <p:cNvPr id="14" name="Curved Connector 13"/>
          <p:cNvCxnSpPr>
            <a:stCxn id="11" idx="0"/>
          </p:cNvCxnSpPr>
          <p:nvPr/>
        </p:nvCxnSpPr>
        <p:spPr>
          <a:xfrm rot="5400000" flipH="1" flipV="1">
            <a:off x="2192218" y="1622872"/>
            <a:ext cx="1701267" cy="2954787"/>
          </a:xfrm>
          <a:prstGeom prst="curvedConnector2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504" y="410034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When an EC2 Instance is created, its hard disk contents are copied from an </a:t>
            </a:r>
            <a:r>
              <a:rPr lang="en-US" sz="2800" b="1" dirty="0" smtClean="0">
                <a:solidFill>
                  <a:srgbClr val="C00000"/>
                </a:solidFill>
              </a:rPr>
              <a:t>AMI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894498" y="4226628"/>
            <a:ext cx="2004502" cy="2151689"/>
            <a:chOff x="9894498" y="4226628"/>
            <a:chExt cx="2004502" cy="2151689"/>
          </a:xfrm>
        </p:grpSpPr>
        <p:pic>
          <p:nvPicPr>
            <p:cNvPr id="12294" name="Picture 6" descr="cloud, outli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509" y="4226628"/>
              <a:ext cx="1935491" cy="19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9894498" y="5670431"/>
              <a:ext cx="1992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Internet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85340" y="486091"/>
            <a:ext cx="3607430" cy="2353267"/>
            <a:chOff x="7685340" y="486091"/>
            <a:chExt cx="3607430" cy="2353267"/>
          </a:xfrm>
        </p:grpSpPr>
        <p:pic>
          <p:nvPicPr>
            <p:cNvPr id="12296" name="Picture 8" descr="firewall, windows icon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9481" y="1180209"/>
              <a:ext cx="1659148" cy="16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685340" y="486091"/>
              <a:ext cx="36074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</a:rPr>
                <a:t>Security Group</a:t>
              </a:r>
              <a:endParaRPr lang="en-US" sz="4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75254" y="2684650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 </a:t>
            </a:r>
            <a:r>
              <a:rPr lang="en-US" sz="2800" b="1" dirty="0" smtClean="0">
                <a:solidFill>
                  <a:srgbClr val="C00000"/>
                </a:solidFill>
              </a:rPr>
              <a:t>security group</a:t>
            </a:r>
            <a:r>
              <a:rPr lang="en-US" sz="2400" b="1" dirty="0" smtClean="0"/>
              <a:t> acts as the firewall between the internet and the instance</a:t>
            </a:r>
            <a:endParaRPr lang="en-US" sz="2400" b="1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0034277" y="2773888"/>
            <a:ext cx="714236" cy="191025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918941" y="2249632"/>
            <a:ext cx="1698844" cy="0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/>
          <p:cNvCxnSpPr>
            <a:stCxn id="11" idx="3"/>
            <a:endCxn id="12298" idx="2"/>
          </p:cNvCxnSpPr>
          <p:nvPr/>
        </p:nvCxnSpPr>
        <p:spPr>
          <a:xfrm flipV="1">
            <a:off x="2798436" y="2839358"/>
            <a:ext cx="2265730" cy="1866352"/>
          </a:xfrm>
          <a:prstGeom prst="curvedConnector2">
            <a:avLst/>
          </a:prstGeom>
          <a:ln w="95250"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55160" y="4644408"/>
            <a:ext cx="323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 </a:t>
            </a:r>
            <a:r>
              <a:rPr lang="en-US" sz="2800" b="1" dirty="0" smtClean="0">
                <a:solidFill>
                  <a:srgbClr val="C00000"/>
                </a:solidFill>
              </a:rPr>
              <a:t>AMI</a:t>
            </a:r>
            <a:r>
              <a:rPr lang="en-US" sz="2400" b="1" dirty="0" smtClean="0"/>
              <a:t> can be created by copying the current state of an EC2 instance</a:t>
            </a:r>
            <a:endParaRPr lang="en-US" sz="2400" b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646306" y="4978420"/>
            <a:ext cx="1852106" cy="387270"/>
            <a:chOff x="646306" y="4978420"/>
            <a:chExt cx="1852106" cy="387270"/>
          </a:xfrm>
        </p:grpSpPr>
        <p:pic>
          <p:nvPicPr>
            <p:cNvPr id="23" name="Picture 2" descr="linux, os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191" y="5018218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microsoft, windows icon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06" y="5018218"/>
              <a:ext cx="346235" cy="34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images-na.ssl-images-amazon.com/images/I/21vARmRQDiL._SS15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939" y="4989753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s://images-na.ssl-images-amazon.com/images/I/21C4BzSABmL._SS15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40" y="4978420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577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6" grpId="0"/>
      <p:bldP spid="5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973" y="218949"/>
            <a:ext cx="10639605" cy="1403169"/>
          </a:xfrm>
        </p:spPr>
        <p:txBody>
          <a:bodyPr numCol="1">
            <a:normAutofit/>
          </a:bodyPr>
          <a:lstStyle/>
          <a:p>
            <a:r>
              <a:rPr lang="en-US" sz="8000" dirty="0" smtClean="0"/>
              <a:t>Ondrej  balas</a:t>
            </a:r>
            <a:endParaRPr lang="en-US" sz="5400" dirty="0" smtClean="0"/>
          </a:p>
        </p:txBody>
      </p:sp>
      <p:pic>
        <p:nvPicPr>
          <p:cNvPr id="6" name="Picture 3" descr="J:\UTD\Logo\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27" y="4388693"/>
            <a:ext cx="2667000" cy="20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nullquest.com/img/obala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975" y="1187827"/>
            <a:ext cx="2814365" cy="281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timradney.com/wp-content/uploads/2014/06/1780-mvp_horizontal_fullcolor-550x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662" y="4834443"/>
            <a:ext cx="2889678" cy="116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293091" y="1627292"/>
            <a:ext cx="7825509" cy="237490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none" dirty="0">
                <a:latin typeface="FontAwesome" pitchFamily="50" charset="0"/>
              </a:rPr>
              <a:t></a:t>
            </a:r>
            <a:r>
              <a:rPr lang="en-US" sz="1600" cap="none" dirty="0">
                <a:latin typeface="FontAwesome" pitchFamily="50" charset="0"/>
              </a:rPr>
              <a:t></a:t>
            </a:r>
            <a:r>
              <a:rPr lang="en-US" b="1" cap="none" dirty="0"/>
              <a:t> Husband &amp; Father</a:t>
            </a:r>
          </a:p>
          <a:p>
            <a:r>
              <a:rPr lang="en-US" cap="none" dirty="0" smtClean="0">
                <a:latin typeface="FontAwesome" pitchFamily="50" charset="0"/>
              </a:rPr>
              <a:t></a:t>
            </a:r>
            <a:r>
              <a:rPr lang="en-US" cap="none" dirty="0" smtClean="0"/>
              <a:t> </a:t>
            </a:r>
            <a:r>
              <a:rPr lang="en-US" b="1" cap="none" dirty="0" smtClean="0"/>
              <a:t>Microsoft MVP in C#</a:t>
            </a:r>
          </a:p>
          <a:p>
            <a:r>
              <a:rPr lang="en-US" cap="none" dirty="0" smtClean="0">
                <a:latin typeface="FontAwesome" pitchFamily="50" charset="0"/>
              </a:rPr>
              <a:t></a:t>
            </a:r>
            <a:r>
              <a:rPr lang="en-US" cap="none" dirty="0" smtClean="0"/>
              <a:t> </a:t>
            </a:r>
            <a:r>
              <a:rPr lang="en-US" b="1" cap="none" dirty="0" smtClean="0"/>
              <a:t>Writer for Visual Studio Magazine</a:t>
            </a:r>
          </a:p>
          <a:p>
            <a:r>
              <a:rPr lang="en-US" dirty="0" smtClean="0">
                <a:latin typeface="FontAwesome" pitchFamily="50" charset="0"/>
              </a:rPr>
              <a:t></a:t>
            </a:r>
            <a:r>
              <a:rPr lang="en-US" cap="none" dirty="0" smtClean="0"/>
              <a:t> </a:t>
            </a:r>
            <a:r>
              <a:rPr lang="en-US" b="1" cap="none" dirty="0" smtClean="0"/>
              <a:t>Owner of </a:t>
            </a:r>
            <a:r>
              <a:rPr lang="en-US" b="1" cap="none" dirty="0" err="1" smtClean="0"/>
              <a:t>UseTech</a:t>
            </a:r>
            <a:r>
              <a:rPr lang="en-US" b="1" cap="none" dirty="0" smtClean="0"/>
              <a:t> Design (est. 2001)</a:t>
            </a:r>
          </a:p>
          <a:p>
            <a:r>
              <a:rPr lang="en-US" dirty="0" smtClean="0">
                <a:latin typeface="FontAwesome" pitchFamily="50" charset="0"/>
              </a:rPr>
              <a:t></a:t>
            </a:r>
            <a:r>
              <a:rPr lang="en-US" dirty="0" smtClean="0"/>
              <a:t> </a:t>
            </a:r>
            <a:r>
              <a:rPr lang="en-US" b="1" cap="none" dirty="0" smtClean="0"/>
              <a:t>Building software that drives business</a:t>
            </a:r>
            <a:endParaRPr lang="en-US" sz="1800" b="1" dirty="0" smtClean="0"/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4135264" y="4951122"/>
            <a:ext cx="3917661" cy="1144878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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www.ondrejbalas.com</a:t>
            </a:r>
          </a:p>
          <a:p>
            <a:pPr>
              <a:lnSpc>
                <a:spcPct val="50000"/>
              </a:lnSpc>
            </a:pPr>
            <a:r>
              <a:rPr lang="en-US" sz="2000" dirty="0" smtClean="0">
                <a:latin typeface="FontAwesome" pitchFamily="2" charset="0"/>
              </a:rPr>
              <a:t></a:t>
            </a:r>
            <a:r>
              <a:rPr lang="en-US" dirty="0" smtClean="0">
                <a:latin typeface="FontAwesome" pitchFamily="2" charset="0"/>
              </a:rPr>
              <a:t> </a:t>
            </a:r>
            <a:r>
              <a:rPr lang="en-US" sz="1800" dirty="0" smtClean="0"/>
              <a:t>Ondrej@ondrejbalas.com</a:t>
            </a:r>
          </a:p>
          <a:p>
            <a:pPr>
              <a:lnSpc>
                <a:spcPct val="50000"/>
              </a:lnSpc>
            </a:pPr>
            <a:r>
              <a:rPr lang="en-US" sz="1800" dirty="0">
                <a:latin typeface="FontAwesome" pitchFamily="50" charset="0"/>
              </a:rPr>
              <a:t></a:t>
            </a:r>
            <a:r>
              <a:rPr lang="en-US" sz="1800" dirty="0"/>
              <a:t> @ondrejbalas</a:t>
            </a:r>
          </a:p>
          <a:p>
            <a:pPr>
              <a:lnSpc>
                <a:spcPct val="50000"/>
              </a:lnSpc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438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3440864" y="514717"/>
            <a:ext cx="3434390" cy="2805730"/>
            <a:chOff x="3440864" y="514717"/>
            <a:chExt cx="3434390" cy="2805730"/>
          </a:xfrm>
        </p:grpSpPr>
        <p:sp>
          <p:nvSpPr>
            <p:cNvPr id="6" name="Rounded Rectangle 5"/>
            <p:cNvSpPr/>
            <p:nvPr/>
          </p:nvSpPr>
          <p:spPr>
            <a:xfrm>
              <a:off x="3440864" y="514717"/>
              <a:ext cx="3434390" cy="28057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36830" y="610891"/>
              <a:ext cx="32521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EC2 Instance</a:t>
              </a:r>
            </a:p>
          </p:txBody>
        </p:sp>
      </p:grpSp>
      <p:pic>
        <p:nvPicPr>
          <p:cNvPr id="12298" name="Picture 10" descr="disk, drive, harddisk, opendriv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419" y="1471863"/>
            <a:ext cx="1367494" cy="136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332479" y="3950898"/>
            <a:ext cx="2465957" cy="1509623"/>
            <a:chOff x="332479" y="3950898"/>
            <a:chExt cx="2465957" cy="1509623"/>
          </a:xfrm>
        </p:grpSpPr>
        <p:sp>
          <p:nvSpPr>
            <p:cNvPr id="11" name="Rounded Rectangle 10"/>
            <p:cNvSpPr/>
            <p:nvPr/>
          </p:nvSpPr>
          <p:spPr>
            <a:xfrm>
              <a:off x="332479" y="3950898"/>
              <a:ext cx="2465957" cy="150962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426" y="4258574"/>
              <a:ext cx="18920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AMI</a:t>
              </a:r>
            </a:p>
          </p:txBody>
        </p:sp>
      </p:grpSp>
      <p:cxnSp>
        <p:nvCxnSpPr>
          <p:cNvPr id="14" name="Curved Connector 13"/>
          <p:cNvCxnSpPr>
            <a:stCxn id="11" idx="0"/>
          </p:cNvCxnSpPr>
          <p:nvPr/>
        </p:nvCxnSpPr>
        <p:spPr>
          <a:xfrm rot="5400000" flipH="1" flipV="1">
            <a:off x="2192218" y="1622872"/>
            <a:ext cx="1701267" cy="2954787"/>
          </a:xfrm>
          <a:prstGeom prst="curvedConnector2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504" y="410034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When an EC2 Instance is created, its hard disk contents are copied from an </a:t>
            </a:r>
            <a:r>
              <a:rPr lang="en-US" sz="2800" b="1" dirty="0" smtClean="0">
                <a:solidFill>
                  <a:srgbClr val="C00000"/>
                </a:solidFill>
              </a:rPr>
              <a:t>AMI</a:t>
            </a:r>
            <a:endParaRPr lang="en-US" sz="2400" b="1" dirty="0">
              <a:solidFill>
                <a:srgbClr val="C0000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9894498" y="4226628"/>
            <a:ext cx="2004502" cy="2151689"/>
            <a:chOff x="9894498" y="4226628"/>
            <a:chExt cx="2004502" cy="2151689"/>
          </a:xfrm>
        </p:grpSpPr>
        <p:pic>
          <p:nvPicPr>
            <p:cNvPr id="12294" name="Picture 6" descr="cloud, outli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3509" y="4226628"/>
              <a:ext cx="1935491" cy="1935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9894498" y="5670431"/>
              <a:ext cx="19927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/>
                <a:t>Internet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85340" y="486091"/>
            <a:ext cx="3607430" cy="2353267"/>
            <a:chOff x="7685340" y="486091"/>
            <a:chExt cx="3607430" cy="2353267"/>
          </a:xfrm>
        </p:grpSpPr>
        <p:pic>
          <p:nvPicPr>
            <p:cNvPr id="12296" name="Picture 8" descr="firewall, windows icon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9481" y="1180209"/>
              <a:ext cx="1659148" cy="1659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685340" y="486091"/>
              <a:ext cx="36074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</a:rPr>
                <a:t>Security Group</a:t>
              </a:r>
              <a:endParaRPr lang="en-US" sz="4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6875254" y="2684650"/>
            <a:ext cx="32338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 </a:t>
            </a:r>
            <a:r>
              <a:rPr lang="en-US" sz="2800" b="1" dirty="0" smtClean="0">
                <a:solidFill>
                  <a:srgbClr val="C00000"/>
                </a:solidFill>
              </a:rPr>
              <a:t>security group</a:t>
            </a:r>
            <a:r>
              <a:rPr lang="en-US" sz="2400" b="1" dirty="0" smtClean="0"/>
              <a:t> acts as the firewall between the internet and the instance</a:t>
            </a:r>
            <a:endParaRPr lang="en-US" sz="2400" b="1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0034277" y="2790072"/>
            <a:ext cx="714236" cy="1910256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918941" y="2249632"/>
            <a:ext cx="1698844" cy="0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646306" y="4978420"/>
            <a:ext cx="1852106" cy="387270"/>
            <a:chOff x="646306" y="4978420"/>
            <a:chExt cx="1852106" cy="387270"/>
          </a:xfrm>
        </p:grpSpPr>
        <p:pic>
          <p:nvPicPr>
            <p:cNvPr id="23" name="Picture 2" descr="linux, os icon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8191" y="5018218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microsoft, windows icon"/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306" y="5018218"/>
              <a:ext cx="346235" cy="346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 descr="https://images-na.ssl-images-amazon.com/images/I/21vARmRQDiL._SS15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1939" y="4989753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https://images-na.ssl-images-amazon.com/images/I/21C4BzSABmL._SS150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940" y="4978420"/>
              <a:ext cx="347472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390" name="Picture 6" descr="closed, lock, secure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101" y="2833330"/>
            <a:ext cx="783796" cy="78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313780" y="3740047"/>
            <a:ext cx="3188274" cy="1219201"/>
            <a:chOff x="3421815" y="3753270"/>
            <a:chExt cx="3188274" cy="1219201"/>
          </a:xfrm>
        </p:grpSpPr>
        <p:pic>
          <p:nvPicPr>
            <p:cNvPr id="16388" name="Picture 4" descr="key icon"/>
            <p:cNvPicPr>
              <a:picLocks noChangeAspect="1" noChangeArrowheads="1"/>
            </p:cNvPicPr>
            <p:nvPr/>
          </p:nvPicPr>
          <p:blipFill>
            <a:blip r:embed="rId1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1815" y="3753270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4628280" y="3943701"/>
              <a:ext cx="19818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 smtClean="0">
                  <a:solidFill>
                    <a:schemeClr val="accent1"/>
                  </a:solidFill>
                </a:rPr>
                <a:t>Key Pair</a:t>
              </a:r>
              <a:endParaRPr lang="en-US" sz="40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853813" y="4989753"/>
            <a:ext cx="556296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 instance is assigned a </a:t>
            </a:r>
            <a:r>
              <a:rPr lang="en-US" sz="2800" b="1" dirty="0" smtClean="0">
                <a:solidFill>
                  <a:srgbClr val="C00000"/>
                </a:solidFill>
              </a:rPr>
              <a:t>key pair</a:t>
            </a:r>
            <a:r>
              <a:rPr lang="en-US" sz="2400" b="1" dirty="0"/>
              <a:t> </a:t>
            </a:r>
            <a:r>
              <a:rPr lang="en-US" sz="2400" b="1" dirty="0" smtClean="0"/>
              <a:t>at creation time, and the same one must be later used to gain access to the instance.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35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the 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– </a:t>
            </a:r>
            <a:r>
              <a:rPr lang="en-US" dirty="0" err="1" smtClean="0"/>
              <a:t>aws</a:t>
            </a:r>
            <a:r>
              <a:rPr lang="en-US" dirty="0" smtClean="0"/>
              <a:t> control panel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21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0380" y="1597660"/>
            <a:ext cx="11493500" cy="4638040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AWSCredentials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credentials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BasicAWSCredentials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AccessKey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SecretKey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IAmazonEC2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client = </a:t>
            </a: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AWSClientFactory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.CreateAmazonEC2Client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credentials,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RegionEndpoint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.USEast1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DescribeInstancesResponse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describeInstancesResponse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client.DescribeInstances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reservations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describeInstancesResponse.Reservations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reservations.SelectMany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 =&gt;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x.Instances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"Instance with ID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{0}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currently </a:t>
            </a:r>
            <a:r>
              <a:rPr lang="en-US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{1}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instance.InstanceId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instance.State.Name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380" y="393700"/>
            <a:ext cx="11132820" cy="937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Accessing Instances Programmatically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500380" y="1597660"/>
            <a:ext cx="11493500" cy="4638040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AWSCredentials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credentials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BasicAWSCredentials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AccessKey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SecretKey</a:t>
            </a:r>
            <a:r>
              <a:rPr lang="en-US" sz="1800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DescribeInstancesRequest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request 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DescribeInstancesRequest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request.Filters.Add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Filter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"instance-state-code"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/>
            </a:r>
            <a:b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b="1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 {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"0"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"16"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}));</a:t>
            </a:r>
          </a:p>
          <a:p>
            <a:pPr marL="0" indent="0">
              <a:buNone/>
            </a:pP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List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Reservation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reservations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client.DescribeInstances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b="1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request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Reservations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b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reservations = 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client.DescribeInstances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().Reservations;</a:t>
            </a:r>
            <a:endParaRPr lang="en-US" sz="1800" dirty="0" smtClean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foreach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reservations.SelectMany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 =&gt;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x.Instances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Console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.WriteLine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"Instance with ID </a:t>
            </a:r>
            <a:r>
              <a:rPr lang="en-US" sz="1800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{0}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is currently </a:t>
            </a:r>
            <a:r>
              <a:rPr lang="en-US" sz="1800" dirty="0">
                <a:solidFill>
                  <a:srgbClr val="3CB371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{1}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instance.InstanceId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instance.State.Name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0380" y="393700"/>
            <a:ext cx="11132820" cy="9372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Accessing Instances Programmatically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232351" y="2904004"/>
            <a:ext cx="2761529" cy="2805730"/>
            <a:chOff x="6943188" y="3292422"/>
            <a:chExt cx="2761529" cy="2805730"/>
          </a:xfrm>
        </p:grpSpPr>
        <p:sp>
          <p:nvSpPr>
            <p:cNvPr id="7" name="Rounded Rectangle 6"/>
            <p:cNvSpPr/>
            <p:nvPr/>
          </p:nvSpPr>
          <p:spPr>
            <a:xfrm>
              <a:off x="6943188" y="3292422"/>
              <a:ext cx="2761529" cy="280573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39155" y="3388596"/>
              <a:ext cx="25534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4000">
                  <a:solidFill>
                    <a:schemeClr val="accent1"/>
                  </a:solidFill>
                </a:defRPr>
              </a:lvl1pPr>
            </a:lstStyle>
            <a:p>
              <a:r>
                <a:rPr lang="en-US" dirty="0" smtClean="0"/>
                <a:t>State codes</a:t>
              </a:r>
              <a:endParaRPr 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7081748" y="4096482"/>
              <a:ext cx="2622969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0		pending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16	running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32	shutting-down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48	terminated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64	stopping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 smtClean="0"/>
                <a:t>80	stopped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H="1" flipV="1">
            <a:off x="7460857" y="3342012"/>
            <a:ext cx="1771494" cy="366052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- Managing instances across the globe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2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32494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 flipH="1">
            <a:off x="10134600" y="2101555"/>
            <a:ext cx="564975" cy="30509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74980" y="1342273"/>
            <a:ext cx="159095" cy="5436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862060" y="3139440"/>
            <a:ext cx="628178" cy="8424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549650" y="3343275"/>
            <a:ext cx="824230" cy="949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774980" y="1336832"/>
            <a:ext cx="1366431" cy="99030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774980" y="1143000"/>
            <a:ext cx="1761200" cy="2183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950450" y="1771650"/>
            <a:ext cx="749125" cy="33970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0370820" y="1920240"/>
            <a:ext cx="365115" cy="2020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74980" y="1338203"/>
            <a:ext cx="580100" cy="18579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709660" y="2491740"/>
            <a:ext cx="780578" cy="7568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490238" y="3217603"/>
            <a:ext cx="1718782" cy="14305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03720" y="3217603"/>
            <a:ext cx="2586518" cy="1468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349750" y="3901440"/>
            <a:ext cx="24130" cy="39116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3703320" y="4270549"/>
            <a:ext cx="643549" cy="25761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108663" y="2050815"/>
            <a:ext cx="657024" cy="116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55775" y="1577975"/>
            <a:ext cx="574804" cy="22002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755775" y="1577975"/>
            <a:ext cx="265165" cy="317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2095501" y="2076450"/>
            <a:ext cx="3769" cy="907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95501" y="2124066"/>
            <a:ext cx="281264" cy="4314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000548" y="1915046"/>
            <a:ext cx="545057" cy="703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55775" y="1362468"/>
            <a:ext cx="352888" cy="1905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781175" y="1381852"/>
            <a:ext cx="766958" cy="17117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2796400" y="1291658"/>
            <a:ext cx="749205" cy="69376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055784" y="1411087"/>
            <a:ext cx="519266" cy="57433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5605" y="1553027"/>
            <a:ext cx="73251" cy="432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094816" y="1620587"/>
            <a:ext cx="678303" cy="560783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748343" y="1572410"/>
            <a:ext cx="1017344" cy="514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758101" y="1627954"/>
            <a:ext cx="1602844" cy="2640961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2768113" y="1335843"/>
            <a:ext cx="3005628" cy="28062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765687" y="1626479"/>
            <a:ext cx="795079" cy="346701"/>
          </a:xfrm>
          <a:prstGeom prst="line">
            <a:avLst/>
          </a:prstGeom>
          <a:ln w="76200" cmpd="dbl">
            <a:solidFill>
              <a:srgbClr val="DE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779534" y="1623850"/>
            <a:ext cx="6709632" cy="1593067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750089" y="1630633"/>
            <a:ext cx="7949486" cy="47265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759301" y="1635026"/>
            <a:ext cx="8505250" cy="30078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1485325" y="1263081"/>
            <a:ext cx="540415" cy="569935"/>
            <a:chOff x="657224" y="2491740"/>
            <a:chExt cx="540415" cy="569935"/>
          </a:xfrm>
        </p:grpSpPr>
        <p:sp>
          <p:nvSpPr>
            <p:cNvPr id="91" name="Rounded Rectangle 90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3" name="Group 92"/>
          <p:cNvGrpSpPr/>
          <p:nvPr/>
        </p:nvGrpSpPr>
        <p:grpSpPr>
          <a:xfrm>
            <a:off x="3286267" y="1672369"/>
            <a:ext cx="540415" cy="569935"/>
            <a:chOff x="657224" y="2491740"/>
            <a:chExt cx="540415" cy="569935"/>
          </a:xfrm>
        </p:grpSpPr>
        <p:sp>
          <p:nvSpPr>
            <p:cNvPr id="94" name="Rounded Rectangle 93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6" name="Group 95"/>
          <p:cNvGrpSpPr/>
          <p:nvPr/>
        </p:nvGrpSpPr>
        <p:grpSpPr>
          <a:xfrm>
            <a:off x="4075644" y="3974894"/>
            <a:ext cx="540415" cy="569935"/>
            <a:chOff x="657224" y="2491740"/>
            <a:chExt cx="540415" cy="569935"/>
          </a:xfrm>
        </p:grpSpPr>
        <p:sp>
          <p:nvSpPr>
            <p:cNvPr id="97" name="Rounded Rectangle 96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9212021" y="2902630"/>
            <a:ext cx="540415" cy="569935"/>
            <a:chOff x="657224" y="2491740"/>
            <a:chExt cx="540415" cy="569935"/>
          </a:xfrm>
        </p:grpSpPr>
        <p:sp>
          <p:nvSpPr>
            <p:cNvPr id="100" name="Rounded Rectangle 9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2" name="Group 101"/>
          <p:cNvGrpSpPr/>
          <p:nvPr/>
        </p:nvGrpSpPr>
        <p:grpSpPr>
          <a:xfrm>
            <a:off x="10429368" y="1787580"/>
            <a:ext cx="540415" cy="569935"/>
            <a:chOff x="657224" y="2491740"/>
            <a:chExt cx="540415" cy="569935"/>
          </a:xfrm>
        </p:grpSpPr>
        <p:sp>
          <p:nvSpPr>
            <p:cNvPr id="103" name="Rounded Rectangle 10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5" name="Group 104"/>
          <p:cNvGrpSpPr/>
          <p:nvPr/>
        </p:nvGrpSpPr>
        <p:grpSpPr>
          <a:xfrm>
            <a:off x="10969807" y="4350766"/>
            <a:ext cx="540415" cy="569935"/>
            <a:chOff x="657224" y="2491740"/>
            <a:chExt cx="540415" cy="569935"/>
          </a:xfrm>
        </p:grpSpPr>
        <p:sp>
          <p:nvSpPr>
            <p:cNvPr id="106" name="Rounded Rectangle 105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grpSp>
        <p:nvGrpSpPr>
          <p:cNvPr id="108" name="Group 107"/>
          <p:cNvGrpSpPr/>
          <p:nvPr/>
        </p:nvGrpSpPr>
        <p:grpSpPr>
          <a:xfrm>
            <a:off x="5504773" y="1044132"/>
            <a:ext cx="540415" cy="569935"/>
            <a:chOff x="657224" y="2491740"/>
            <a:chExt cx="540415" cy="569935"/>
          </a:xfrm>
        </p:grpSpPr>
        <p:sp>
          <p:nvSpPr>
            <p:cNvPr id="109" name="Rounded Rectangle 108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836350" y="1852533"/>
            <a:ext cx="540415" cy="569935"/>
            <a:chOff x="657224" y="2491740"/>
            <a:chExt cx="540415" cy="569935"/>
          </a:xfrm>
        </p:grpSpPr>
        <p:sp>
          <p:nvSpPr>
            <p:cNvPr id="3" name="Rounded Rectangle 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947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97129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 flipH="1">
            <a:off x="10134600" y="2101555"/>
            <a:ext cx="564975" cy="30509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774980" y="1342273"/>
            <a:ext cx="159095" cy="5436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862060" y="3139440"/>
            <a:ext cx="628178" cy="8424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549650" y="3343275"/>
            <a:ext cx="824230" cy="949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774980" y="1336832"/>
            <a:ext cx="1366431" cy="99030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774980" y="1143000"/>
            <a:ext cx="1761200" cy="2183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950450" y="1771650"/>
            <a:ext cx="749125" cy="33970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0370820" y="1920240"/>
            <a:ext cx="365115" cy="2020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774980" y="1338203"/>
            <a:ext cx="580100" cy="18579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8709660" y="2491740"/>
            <a:ext cx="780578" cy="75687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490238" y="3217603"/>
            <a:ext cx="1718782" cy="14305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6903720" y="3217603"/>
            <a:ext cx="2586518" cy="1468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349750" y="3901440"/>
            <a:ext cx="24130" cy="39116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3703320" y="4270549"/>
            <a:ext cx="643549" cy="25761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108663" y="2050815"/>
            <a:ext cx="657024" cy="116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755775" y="1577975"/>
            <a:ext cx="574804" cy="22002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755775" y="1577975"/>
            <a:ext cx="265165" cy="317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2095501" y="2076450"/>
            <a:ext cx="3769" cy="9076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2095501" y="2124066"/>
            <a:ext cx="281264" cy="4314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3000548" y="1915046"/>
            <a:ext cx="545057" cy="7037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55775" y="1362468"/>
            <a:ext cx="352888" cy="1905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781175" y="1381852"/>
            <a:ext cx="766958" cy="17117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2796400" y="1291658"/>
            <a:ext cx="749205" cy="693766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055784" y="1411087"/>
            <a:ext cx="519266" cy="57433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45605" y="1553027"/>
            <a:ext cx="73251" cy="4323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094816" y="1620587"/>
            <a:ext cx="678303" cy="560783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748343" y="1572410"/>
            <a:ext cx="1017344" cy="514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2758101" y="1627954"/>
            <a:ext cx="1602844" cy="2640961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2768113" y="1335843"/>
            <a:ext cx="3005628" cy="28062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765687" y="1626479"/>
            <a:ext cx="795079" cy="346701"/>
          </a:xfrm>
          <a:prstGeom prst="line">
            <a:avLst/>
          </a:prstGeom>
          <a:ln w="76200" cmpd="dbl">
            <a:solidFill>
              <a:srgbClr val="DEA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779534" y="1623850"/>
            <a:ext cx="6709632" cy="1593067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750089" y="1630633"/>
            <a:ext cx="7949486" cy="472655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2759301" y="1635026"/>
            <a:ext cx="8505250" cy="3007840"/>
          </a:xfrm>
          <a:prstGeom prst="line">
            <a:avLst/>
          </a:prstGeom>
          <a:ln w="95250" cmpd="tri">
            <a:solidFill>
              <a:srgbClr val="C5A8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10435753" y="1787580"/>
            <a:ext cx="540415" cy="569935"/>
            <a:chOff x="657224" y="2491740"/>
            <a:chExt cx="540415" cy="569935"/>
          </a:xfrm>
        </p:grpSpPr>
        <p:sp>
          <p:nvSpPr>
            <p:cNvPr id="114" name="Rounded Rectangle 113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19" name="Group 118"/>
          <p:cNvGrpSpPr/>
          <p:nvPr/>
        </p:nvGrpSpPr>
        <p:grpSpPr>
          <a:xfrm>
            <a:off x="10975116" y="4350765"/>
            <a:ext cx="540415" cy="569935"/>
            <a:chOff x="657224" y="2491740"/>
            <a:chExt cx="540415" cy="569935"/>
          </a:xfrm>
        </p:grpSpPr>
        <p:sp>
          <p:nvSpPr>
            <p:cNvPr id="120" name="Rounded Rectangle 11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99" name="Group 98"/>
          <p:cNvGrpSpPr/>
          <p:nvPr/>
        </p:nvGrpSpPr>
        <p:grpSpPr>
          <a:xfrm>
            <a:off x="9212021" y="2902630"/>
            <a:ext cx="540415" cy="569935"/>
            <a:chOff x="657224" y="2491740"/>
            <a:chExt cx="540415" cy="569935"/>
          </a:xfrm>
        </p:grpSpPr>
        <p:sp>
          <p:nvSpPr>
            <p:cNvPr id="100" name="Rounded Rectangle 99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26" name="Group 125"/>
          <p:cNvGrpSpPr/>
          <p:nvPr/>
        </p:nvGrpSpPr>
        <p:grpSpPr>
          <a:xfrm>
            <a:off x="5499838" y="1042408"/>
            <a:ext cx="540415" cy="569935"/>
            <a:chOff x="657224" y="2491740"/>
            <a:chExt cx="540415" cy="569935"/>
          </a:xfrm>
        </p:grpSpPr>
        <p:sp>
          <p:nvSpPr>
            <p:cNvPr id="127" name="Rounded Rectangle 126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22" name="Group 121"/>
          <p:cNvGrpSpPr/>
          <p:nvPr/>
        </p:nvGrpSpPr>
        <p:grpSpPr>
          <a:xfrm>
            <a:off x="4075821" y="3969560"/>
            <a:ext cx="540415" cy="569935"/>
            <a:chOff x="657224" y="2491740"/>
            <a:chExt cx="540415" cy="569935"/>
          </a:xfrm>
        </p:grpSpPr>
        <p:sp>
          <p:nvSpPr>
            <p:cNvPr id="123" name="Rounded Rectangle 122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34" name="Group 133"/>
          <p:cNvGrpSpPr/>
          <p:nvPr/>
        </p:nvGrpSpPr>
        <p:grpSpPr>
          <a:xfrm>
            <a:off x="1836777" y="1850806"/>
            <a:ext cx="540415" cy="569935"/>
            <a:chOff x="657224" y="2491740"/>
            <a:chExt cx="540415" cy="569935"/>
          </a:xfrm>
        </p:grpSpPr>
        <p:sp>
          <p:nvSpPr>
            <p:cNvPr id="135" name="Rounded Rectangle 134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30" name="Group 129"/>
          <p:cNvGrpSpPr/>
          <p:nvPr/>
        </p:nvGrpSpPr>
        <p:grpSpPr>
          <a:xfrm>
            <a:off x="3282690" y="1667839"/>
            <a:ext cx="540415" cy="569935"/>
            <a:chOff x="657224" y="2491740"/>
            <a:chExt cx="540415" cy="569935"/>
          </a:xfrm>
        </p:grpSpPr>
        <p:sp>
          <p:nvSpPr>
            <p:cNvPr id="131" name="Rounded Rectangle 130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  <p:grpSp>
        <p:nvGrpSpPr>
          <p:cNvPr id="137" name="Group 136"/>
          <p:cNvGrpSpPr/>
          <p:nvPr/>
        </p:nvGrpSpPr>
        <p:grpSpPr>
          <a:xfrm>
            <a:off x="1484683" y="1263944"/>
            <a:ext cx="540415" cy="569935"/>
            <a:chOff x="657224" y="2491740"/>
            <a:chExt cx="540415" cy="569935"/>
          </a:xfrm>
        </p:grpSpPr>
        <p:sp>
          <p:nvSpPr>
            <p:cNvPr id="138" name="Rounded Rectangle 137"/>
            <p:cNvSpPr/>
            <p:nvPr/>
          </p:nvSpPr>
          <p:spPr>
            <a:xfrm>
              <a:off x="657224" y="2491740"/>
              <a:ext cx="540415" cy="569935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00" y="2588207"/>
              <a:ext cx="398376" cy="398376"/>
            </a:xfrm>
            <a:prstGeom prst="rect">
              <a:avLst/>
            </a:prstGeom>
            <a:effectLst>
              <a:glow rad="228600">
                <a:srgbClr val="2FFFA1">
                  <a:alpha val="40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04153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1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Worker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800" dirty="0" smtClean="0"/>
              <a:t>Installed onto my Base AMI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Updateable from the Instrumentation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Uses </a:t>
            </a:r>
            <a:r>
              <a:rPr lang="en-US" sz="2800" b="1" dirty="0" err="1" smtClean="0"/>
              <a:t>WebAPI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Selfhost</a:t>
            </a:r>
            <a:r>
              <a:rPr lang="en-US" sz="2800" dirty="0" smtClean="0"/>
              <a:t> to manage requests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And </a:t>
            </a:r>
            <a:r>
              <a:rPr lang="en-US" sz="2800" b="1" dirty="0" smtClean="0"/>
              <a:t>TopShelf</a:t>
            </a:r>
            <a:r>
              <a:rPr lang="en-US" sz="2800" dirty="0" smtClean="0"/>
              <a:t> to make it a service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35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Bits Around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more to it than just scaling servers up and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4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7419" name="Group 17418"/>
          <p:cNvGrpSpPr/>
          <p:nvPr/>
        </p:nvGrpSpPr>
        <p:grpSpPr>
          <a:xfrm>
            <a:off x="5468686" y="1661931"/>
            <a:ext cx="1219200" cy="2682347"/>
            <a:chOff x="5468686" y="1661931"/>
            <a:chExt cx="1219200" cy="2682347"/>
          </a:xfrm>
        </p:grpSpPr>
        <p:pic>
          <p:nvPicPr>
            <p:cNvPr id="17413" name="Picture 5" descr="database, streamli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686" y="3125077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19233" y="1661931"/>
              <a:ext cx="11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Queue</a:t>
              </a:r>
              <a:endParaRPr lang="en-US" u="sng" dirty="0"/>
            </a:p>
          </p:txBody>
        </p:sp>
      </p:grpSp>
      <p:grpSp>
        <p:nvGrpSpPr>
          <p:cNvPr id="17422" name="Group 17421"/>
          <p:cNvGrpSpPr/>
          <p:nvPr/>
        </p:nvGrpSpPr>
        <p:grpSpPr>
          <a:xfrm>
            <a:off x="8670229" y="1661931"/>
            <a:ext cx="1802234" cy="2682348"/>
            <a:chOff x="8670229" y="1661931"/>
            <a:chExt cx="1802234" cy="2682348"/>
          </a:xfrm>
        </p:grpSpPr>
        <p:sp>
          <p:nvSpPr>
            <p:cNvPr id="29" name="TextBox 28"/>
            <p:cNvSpPr txBox="1"/>
            <p:nvPr/>
          </p:nvSpPr>
          <p:spPr>
            <a:xfrm>
              <a:off x="8670229" y="1661931"/>
              <a:ext cx="1802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Consumer</a:t>
              </a:r>
              <a:endParaRPr lang="en-US" u="sng" dirty="0"/>
            </a:p>
          </p:txBody>
        </p:sp>
        <p:pic>
          <p:nvPicPr>
            <p:cNvPr id="17415" name="Picture 7" descr="computer, imac ico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1746" y="3125078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18" name="Group 17417"/>
          <p:cNvGrpSpPr/>
          <p:nvPr/>
        </p:nvGrpSpPr>
        <p:grpSpPr>
          <a:xfrm>
            <a:off x="1449235" y="1628260"/>
            <a:ext cx="2070340" cy="3684724"/>
            <a:chOff x="1449235" y="1628260"/>
            <a:chExt cx="2070340" cy="3684724"/>
          </a:xfrm>
        </p:grpSpPr>
        <p:grpSp>
          <p:nvGrpSpPr>
            <p:cNvPr id="7" name="Group 6"/>
            <p:cNvGrpSpPr/>
            <p:nvPr/>
          </p:nvGrpSpPr>
          <p:grpSpPr>
            <a:xfrm>
              <a:off x="2128069" y="2269890"/>
              <a:ext cx="685038" cy="722458"/>
              <a:chOff x="657224" y="2491740"/>
              <a:chExt cx="540415" cy="56993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49235" y="1628260"/>
              <a:ext cx="207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Publishers</a:t>
              </a:r>
              <a:endParaRPr lang="en-US" u="sng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1095" y="3430208"/>
              <a:ext cx="685038" cy="722458"/>
              <a:chOff x="657224" y="2491740"/>
              <a:chExt cx="540415" cy="56993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131095" y="4590526"/>
              <a:ext cx="685038" cy="722458"/>
              <a:chOff x="657224" y="2491740"/>
              <a:chExt cx="540415" cy="56993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</p:grpSp>
      <p:grpSp>
        <p:nvGrpSpPr>
          <p:cNvPr id="17420" name="Group 17419"/>
          <p:cNvGrpSpPr/>
          <p:nvPr/>
        </p:nvGrpSpPr>
        <p:grpSpPr>
          <a:xfrm>
            <a:off x="2908005" y="2631119"/>
            <a:ext cx="2725950" cy="3065199"/>
            <a:chOff x="2908005" y="2631119"/>
            <a:chExt cx="2725950" cy="3065199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908131" y="3731054"/>
              <a:ext cx="2466120" cy="13548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908131" y="4152666"/>
              <a:ext cx="2466120" cy="781645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908131" y="2631119"/>
              <a:ext cx="2466120" cy="724558"/>
            </a:xfrm>
            <a:prstGeom prst="straightConnector1">
              <a:avLst/>
            </a:prstGeom>
            <a:ln w="76200"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2908005" y="4988432"/>
              <a:ext cx="2725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Publishers send messages to the queue</a:t>
              </a:r>
              <a:endParaRPr lang="en-US" sz="1600" dirty="0"/>
            </a:p>
          </p:txBody>
        </p:sp>
      </p:grpSp>
      <p:grpSp>
        <p:nvGrpSpPr>
          <p:cNvPr id="17421" name="Group 17420"/>
          <p:cNvGrpSpPr/>
          <p:nvPr/>
        </p:nvGrpSpPr>
        <p:grpSpPr>
          <a:xfrm>
            <a:off x="6211092" y="3731055"/>
            <a:ext cx="3360254" cy="1965263"/>
            <a:chOff x="6211092" y="3731055"/>
            <a:chExt cx="3360254" cy="1965263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6736657" y="3731055"/>
              <a:ext cx="2069815" cy="13547"/>
            </a:xfrm>
            <a:prstGeom prst="straightConnector1">
              <a:avLst/>
            </a:prstGeom>
            <a:ln w="152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6211092" y="4988432"/>
              <a:ext cx="33602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Consumer periodically checks the queue for messages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177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6010272" y="2743199"/>
            <a:ext cx="0" cy="2654052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99796" y="2783836"/>
            <a:ext cx="3439001" cy="916342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322794" y="2743199"/>
            <a:ext cx="2687478" cy="1092517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210174" y="1938337"/>
            <a:ext cx="1609724" cy="1609724"/>
            <a:chOff x="5210174" y="1938337"/>
            <a:chExt cx="1609724" cy="1609724"/>
          </a:xfrm>
        </p:grpSpPr>
        <p:sp>
          <p:nvSpPr>
            <p:cNvPr id="32" name="Oval 31"/>
            <p:cNvSpPr/>
            <p:nvPr/>
          </p:nvSpPr>
          <p:spPr>
            <a:xfrm>
              <a:off x="5210174" y="1938337"/>
              <a:ext cx="1609724" cy="1609724"/>
            </a:xfrm>
            <a:prstGeom prst="ellipse">
              <a:avLst/>
            </a:prstGeom>
            <a:solidFill>
              <a:srgbClr val="EBEE14"/>
            </a:solidFill>
            <a:ln>
              <a:solidFill>
                <a:srgbClr val="C47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78752" y="2206941"/>
              <a:ext cx="14630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  <a:r>
                <a:rPr lang="en-US" sz="2000" dirty="0" smtClean="0"/>
                <a:t> </a:t>
              </a:r>
              <a:r>
                <a:rPr lang="en-US" sz="2000" b="1" dirty="0" smtClean="0"/>
                <a:t>Acquisition</a:t>
              </a:r>
              <a:r>
                <a:rPr lang="en-US" sz="2000" dirty="0" smtClean="0"/>
                <a:t> </a:t>
              </a:r>
              <a:r>
                <a:rPr lang="en-US" sz="2000" b="1" dirty="0" smtClean="0"/>
                <a:t>Application</a:t>
              </a:r>
              <a:endParaRPr lang="en-US" sz="2000" b="1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591274" y="3383279"/>
            <a:ext cx="1463040" cy="904875"/>
            <a:chOff x="2591274" y="3383279"/>
            <a:chExt cx="1463040" cy="904875"/>
          </a:xfrm>
        </p:grpSpPr>
        <p:sp>
          <p:nvSpPr>
            <p:cNvPr id="30" name="Oval 29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78752" y="4846319"/>
            <a:ext cx="1463040" cy="904875"/>
            <a:chOff x="2591274" y="3383279"/>
            <a:chExt cx="1463040" cy="904875"/>
          </a:xfrm>
        </p:grpSpPr>
        <p:sp>
          <p:nvSpPr>
            <p:cNvPr id="54" name="Oval 53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707278" y="3235372"/>
            <a:ext cx="1463040" cy="904875"/>
            <a:chOff x="2591274" y="3383279"/>
            <a:chExt cx="1463040" cy="904875"/>
          </a:xfrm>
        </p:grpSpPr>
        <p:sp>
          <p:nvSpPr>
            <p:cNvPr id="57" name="Oval 56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167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17419" name="Group 17418"/>
          <p:cNvGrpSpPr/>
          <p:nvPr/>
        </p:nvGrpSpPr>
        <p:grpSpPr>
          <a:xfrm>
            <a:off x="5468686" y="1661931"/>
            <a:ext cx="1219200" cy="2682347"/>
            <a:chOff x="5468686" y="1661931"/>
            <a:chExt cx="1219200" cy="2682347"/>
          </a:xfrm>
        </p:grpSpPr>
        <p:pic>
          <p:nvPicPr>
            <p:cNvPr id="17413" name="Picture 5" descr="database, streamline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686" y="3125077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5519233" y="1661931"/>
              <a:ext cx="11686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Queue</a:t>
              </a:r>
              <a:endParaRPr lang="en-US" u="sng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670229" y="1661931"/>
            <a:ext cx="180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Consumers</a:t>
            </a:r>
            <a:endParaRPr lang="en-US" u="sng" dirty="0"/>
          </a:p>
        </p:txBody>
      </p:sp>
      <p:pic>
        <p:nvPicPr>
          <p:cNvPr id="17415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60" y="2519638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8" name="Group 17417"/>
          <p:cNvGrpSpPr/>
          <p:nvPr/>
        </p:nvGrpSpPr>
        <p:grpSpPr>
          <a:xfrm>
            <a:off x="1449235" y="1628260"/>
            <a:ext cx="2070340" cy="3684724"/>
            <a:chOff x="1449235" y="1628260"/>
            <a:chExt cx="2070340" cy="3684724"/>
          </a:xfrm>
        </p:grpSpPr>
        <p:grpSp>
          <p:nvGrpSpPr>
            <p:cNvPr id="7" name="Group 6"/>
            <p:cNvGrpSpPr/>
            <p:nvPr/>
          </p:nvGrpSpPr>
          <p:grpSpPr>
            <a:xfrm>
              <a:off x="2128069" y="2269890"/>
              <a:ext cx="685038" cy="722458"/>
              <a:chOff x="657224" y="2491740"/>
              <a:chExt cx="540415" cy="56993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49235" y="1628260"/>
              <a:ext cx="207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Publishers</a:t>
              </a:r>
              <a:endParaRPr lang="en-US" u="sng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1095" y="3430208"/>
              <a:ext cx="685038" cy="722458"/>
              <a:chOff x="657224" y="2491740"/>
              <a:chExt cx="540415" cy="56993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131095" y="4590526"/>
              <a:ext cx="685038" cy="722458"/>
              <a:chOff x="657224" y="2491740"/>
              <a:chExt cx="540415" cy="56993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</p:grpSp>
      <p:cxnSp>
        <p:nvCxnSpPr>
          <p:cNvPr id="19" name="Straight Arrow Connector 18"/>
          <p:cNvCxnSpPr/>
          <p:nvPr/>
        </p:nvCxnSpPr>
        <p:spPr>
          <a:xfrm>
            <a:off x="2908131" y="3731054"/>
            <a:ext cx="2466120" cy="13548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908131" y="4152666"/>
            <a:ext cx="2466120" cy="781645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908131" y="2631119"/>
            <a:ext cx="2466120" cy="724558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08005" y="4988432"/>
            <a:ext cx="272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Publishers send messages to the queue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891218" y="5058338"/>
            <a:ext cx="33602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Consumers take messages from the queue and process them in parallel</a:t>
            </a:r>
            <a:endParaRPr lang="en-US" sz="1600" dirty="0"/>
          </a:p>
        </p:txBody>
      </p:sp>
      <p:pic>
        <p:nvPicPr>
          <p:cNvPr id="28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60" y="3366661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859" y="4221255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6773290" y="3726381"/>
            <a:ext cx="2163676" cy="27062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766678" y="4093333"/>
            <a:ext cx="2170288" cy="49719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88989" y="2897160"/>
            <a:ext cx="2147977" cy="448706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69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7413" name="Picture 5" descr="database, streamli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29" y="313588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008838" y="1681111"/>
            <a:ext cx="11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Queue</a:t>
            </a:r>
            <a:endParaRPr lang="en-US" u="sng" dirty="0"/>
          </a:p>
        </p:txBody>
      </p:sp>
      <p:sp>
        <p:nvSpPr>
          <p:cNvPr id="29" name="TextBox 28"/>
          <p:cNvSpPr txBox="1"/>
          <p:nvPr/>
        </p:nvSpPr>
        <p:spPr>
          <a:xfrm>
            <a:off x="5197592" y="1354281"/>
            <a:ext cx="1802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Consumers </a:t>
            </a:r>
            <a:r>
              <a:rPr lang="en-US" sz="2400" u="sng" dirty="0" smtClean="0"/>
              <a:t>&amp; Publishers</a:t>
            </a:r>
            <a:endParaRPr lang="en-US" u="sng" dirty="0"/>
          </a:p>
        </p:txBody>
      </p:sp>
      <p:pic>
        <p:nvPicPr>
          <p:cNvPr id="17415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16" y="2583835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8" name="Group 17417"/>
          <p:cNvGrpSpPr/>
          <p:nvPr/>
        </p:nvGrpSpPr>
        <p:grpSpPr>
          <a:xfrm>
            <a:off x="17263" y="1680016"/>
            <a:ext cx="2070340" cy="3684724"/>
            <a:chOff x="1449235" y="1628260"/>
            <a:chExt cx="2070340" cy="3684724"/>
          </a:xfrm>
        </p:grpSpPr>
        <p:grpSp>
          <p:nvGrpSpPr>
            <p:cNvPr id="7" name="Group 6"/>
            <p:cNvGrpSpPr/>
            <p:nvPr/>
          </p:nvGrpSpPr>
          <p:grpSpPr>
            <a:xfrm>
              <a:off x="2128069" y="2269890"/>
              <a:ext cx="685038" cy="722458"/>
              <a:chOff x="657224" y="2491740"/>
              <a:chExt cx="540415" cy="56993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49235" y="1628260"/>
              <a:ext cx="207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Publishers</a:t>
              </a:r>
              <a:endParaRPr lang="en-US" u="sng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1095" y="3430208"/>
              <a:ext cx="685038" cy="722458"/>
              <a:chOff x="657224" y="2491740"/>
              <a:chExt cx="540415" cy="56993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131095" y="4590526"/>
              <a:ext cx="685038" cy="722458"/>
              <a:chOff x="657224" y="2491740"/>
              <a:chExt cx="540415" cy="56993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</p:grpSp>
      <p:cxnSp>
        <p:nvCxnSpPr>
          <p:cNvPr id="19" name="Straight Arrow Connector 18"/>
          <p:cNvCxnSpPr/>
          <p:nvPr/>
        </p:nvCxnSpPr>
        <p:spPr>
          <a:xfrm>
            <a:off x="1476159" y="3782810"/>
            <a:ext cx="1543094" cy="362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476159" y="4145089"/>
            <a:ext cx="1525841" cy="840979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76159" y="2682875"/>
            <a:ext cx="1525841" cy="66208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16" y="3430858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015" y="4285452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 flipV="1">
            <a:off x="4243342" y="3789031"/>
            <a:ext cx="1413173" cy="2031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236730" y="4176296"/>
            <a:ext cx="1419785" cy="49719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4259041" y="2910218"/>
            <a:ext cx="1397474" cy="518611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5" descr="database, streamlin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945" y="3142935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7" descr="computer, imac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722" y="313233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Arrow Connector 45"/>
          <p:cNvCxnSpPr/>
          <p:nvPr/>
        </p:nvCxnSpPr>
        <p:spPr>
          <a:xfrm flipV="1">
            <a:off x="9330868" y="3738316"/>
            <a:ext cx="1129840" cy="28441"/>
          </a:xfrm>
          <a:prstGeom prst="straightConnector1">
            <a:avLst/>
          </a:prstGeom>
          <a:ln w="152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6591936" y="3795580"/>
            <a:ext cx="1476673" cy="1634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591936" y="4145090"/>
            <a:ext cx="1449674" cy="497192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591936" y="2948916"/>
            <a:ext cx="1447950" cy="458961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144319" y="1373502"/>
            <a:ext cx="1802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Final </a:t>
            </a:r>
            <a:r>
              <a:rPr lang="en-US" sz="2400" u="sng" dirty="0" smtClean="0"/>
              <a:t>Consumer</a:t>
            </a:r>
            <a:endParaRPr lang="en-US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8091573" y="1675986"/>
            <a:ext cx="11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Queue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07107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r>
              <a:rPr lang="en-US" sz="3600" dirty="0" smtClean="0"/>
              <a:t>Writing to a queue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00380" y="2199737"/>
            <a:ext cx="11493500" cy="40359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client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(credentials,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RegionEndpoint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.USEast1);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message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"my message"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string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"https://sqs.us-east-1.amazonaws.com/025631894481/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aws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-talk"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SendMessageResponse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sendMessageResponse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client.SendMessage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message);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904867"/>
              </p:ext>
            </p:extLst>
          </p:nvPr>
        </p:nvGraphicFramePr>
        <p:xfrm>
          <a:off x="8824823" y="1920424"/>
          <a:ext cx="3022408" cy="3927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3" name="Image" r:id="rId4" imgW="2247480" imgH="2920320" progId="Photoshop.Image.12">
                  <p:embed/>
                </p:oleObj>
              </mc:Choice>
              <mc:Fallback>
                <p:oleObj name="Image" r:id="rId4" imgW="2247480" imgH="29203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24823" y="1920424"/>
                        <a:ext cx="3022408" cy="39274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4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r>
              <a:rPr lang="en-US" sz="3600" dirty="0" smtClean="0"/>
              <a:t>Reading from a queue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00380" y="2199737"/>
            <a:ext cx="11493500" cy="40359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(credentials,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RegionEndpoint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.USEast1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"https://sqs.us-east-1.amazonaws.com/025631894481/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-talk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ReceiveMessageResponse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response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client.ReceiveMessage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response.Messages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Do something with the message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client.DeleteMessage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message.ReceiptHandle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888168"/>
              </p:ext>
            </p:extLst>
          </p:nvPr>
        </p:nvGraphicFramePr>
        <p:xfrm>
          <a:off x="8954529" y="2113472"/>
          <a:ext cx="3139394" cy="3542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Image" r:id="rId4" imgW="2374560" imgH="2679120" progId="Photoshop.Image.12">
                  <p:embed/>
                </p:oleObj>
              </mc:Choice>
              <mc:Fallback>
                <p:oleObj name="Image" r:id="rId4" imgW="2374560" imgH="2679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54529" y="2113472"/>
                        <a:ext cx="3139394" cy="3542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00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SQS (Simple Queue Service)</a:t>
            </a:r>
            <a:br>
              <a:rPr lang="en-US" dirty="0" smtClean="0"/>
            </a:br>
            <a:r>
              <a:rPr lang="en-US" sz="3600" dirty="0" smtClean="0"/>
              <a:t>Reading from a queue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00380" y="2199737"/>
            <a:ext cx="11493500" cy="403596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client =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AmazonSQSClient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(credentials, 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RegionEndpoint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.USEast1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"https://sqs.us-east-1.amazonaws.com/025631894481/</a:t>
            </a:r>
            <a:r>
              <a:rPr lang="en-US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aws</a:t>
            </a:r>
            <a:r>
              <a:rPr lang="en-US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-talk</a:t>
            </a:r>
            <a:r>
              <a:rPr lang="en-US" dirty="0" smtClean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ReceiveMessageRequest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request = </a:t>
            </a:r>
            <a:r>
              <a:rPr lang="en-US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ReceiveMessageRequest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queueUrl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request.MaxNumberOfMessages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1;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ReceiveMessageResponse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response =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client.ReceiveMessage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request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foreach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response.Messages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Do something with the message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client.DeleteMessage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queueUrl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message.ReceiptHandle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    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97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SQS – Important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800" dirty="0" smtClean="0"/>
              <a:t>Messages are not guaranteed to be delivered in order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In rare circumstances, messages can be delivered more than once</a:t>
            </a:r>
          </a:p>
          <a:p>
            <a:pPr algn="ctr">
              <a:lnSpc>
                <a:spcPct val="100000"/>
              </a:lnSpc>
            </a:pPr>
            <a:r>
              <a:rPr lang="en-US" sz="2800" dirty="0" smtClean="0"/>
              <a:t>Dead letter queues can be created, allowing failed items to be automatically moved after some number of failures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47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SNS (Simple Notification Service)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19233" y="1661931"/>
            <a:ext cx="11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Topic</a:t>
            </a:r>
            <a:endParaRPr lang="en-US" u="sng" dirty="0"/>
          </a:p>
        </p:txBody>
      </p:sp>
      <p:sp>
        <p:nvSpPr>
          <p:cNvPr id="29" name="TextBox 28"/>
          <p:cNvSpPr txBox="1"/>
          <p:nvPr/>
        </p:nvSpPr>
        <p:spPr>
          <a:xfrm>
            <a:off x="9030447" y="1661931"/>
            <a:ext cx="180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Consumers</a:t>
            </a:r>
            <a:endParaRPr lang="en-US" u="sng" dirty="0"/>
          </a:p>
        </p:txBody>
      </p:sp>
      <p:pic>
        <p:nvPicPr>
          <p:cNvPr id="17415" name="Picture 7" descr="computer, imac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8" y="2519638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8" name="Group 17417"/>
          <p:cNvGrpSpPr/>
          <p:nvPr/>
        </p:nvGrpSpPr>
        <p:grpSpPr>
          <a:xfrm>
            <a:off x="1172145" y="1628260"/>
            <a:ext cx="2070340" cy="3684724"/>
            <a:chOff x="1449235" y="1628260"/>
            <a:chExt cx="2070340" cy="3684724"/>
          </a:xfrm>
        </p:grpSpPr>
        <p:grpSp>
          <p:nvGrpSpPr>
            <p:cNvPr id="7" name="Group 6"/>
            <p:cNvGrpSpPr/>
            <p:nvPr/>
          </p:nvGrpSpPr>
          <p:grpSpPr>
            <a:xfrm>
              <a:off x="2128069" y="2269890"/>
              <a:ext cx="685038" cy="722458"/>
              <a:chOff x="657224" y="2491740"/>
              <a:chExt cx="540415" cy="56993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49235" y="1628260"/>
              <a:ext cx="207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Publishers</a:t>
              </a:r>
              <a:endParaRPr lang="en-US" u="sng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1095" y="3430208"/>
              <a:ext cx="685038" cy="722458"/>
              <a:chOff x="657224" y="2491740"/>
              <a:chExt cx="540415" cy="56993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131095" y="4590526"/>
              <a:ext cx="685038" cy="722458"/>
              <a:chOff x="657224" y="2491740"/>
              <a:chExt cx="540415" cy="56993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</p:grpSp>
      <p:cxnSp>
        <p:nvCxnSpPr>
          <p:cNvPr id="19" name="Straight Arrow Connector 18"/>
          <p:cNvCxnSpPr/>
          <p:nvPr/>
        </p:nvCxnSpPr>
        <p:spPr>
          <a:xfrm>
            <a:off x="2631041" y="3731054"/>
            <a:ext cx="2466120" cy="13548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631041" y="4152666"/>
            <a:ext cx="2466120" cy="781645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631041" y="2631119"/>
            <a:ext cx="2466120" cy="724558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30915" y="4988432"/>
            <a:ext cx="272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Publishers send messages to the topic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891218" y="5058338"/>
            <a:ext cx="3360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Consumers receive all messages sent to the topic</a:t>
            </a:r>
            <a:endParaRPr lang="en-US" sz="16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133508" y="3726381"/>
            <a:ext cx="2163676" cy="27062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126896" y="4093333"/>
            <a:ext cx="2170288" cy="497193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149207" y="2897160"/>
            <a:ext cx="2147977" cy="448706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call, phone, smar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7" y="3378876"/>
            <a:ext cx="764275" cy="7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serv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077" y="4208388"/>
            <a:ext cx="857500" cy="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315736" y="3079778"/>
            <a:ext cx="1690975" cy="1219200"/>
            <a:chOff x="5094793" y="3099772"/>
            <a:chExt cx="1690975" cy="1219200"/>
          </a:xfrm>
        </p:grpSpPr>
        <p:pic>
          <p:nvPicPr>
            <p:cNvPr id="20488" name="Picture 8" descr="wifi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66568" y="3099771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0" name="Picture 10" descr="horn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793" y="3327057"/>
              <a:ext cx="848879" cy="73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49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00380" y="393699"/>
            <a:ext cx="11132820" cy="14178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SNS (Simple Notification Service)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59290" y="1590609"/>
            <a:ext cx="1168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Topic</a:t>
            </a:r>
            <a:endParaRPr lang="en-US" u="sng" dirty="0"/>
          </a:p>
        </p:txBody>
      </p:sp>
      <p:sp>
        <p:nvSpPr>
          <p:cNvPr id="29" name="TextBox 28"/>
          <p:cNvSpPr txBox="1"/>
          <p:nvPr/>
        </p:nvSpPr>
        <p:spPr>
          <a:xfrm>
            <a:off x="9623298" y="1591595"/>
            <a:ext cx="180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Consumers</a:t>
            </a:r>
            <a:endParaRPr lang="en-US" u="sng" dirty="0"/>
          </a:p>
        </p:txBody>
      </p:sp>
      <p:pic>
        <p:nvPicPr>
          <p:cNvPr id="17415" name="Picture 7" descr="computer, imac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71" y="2519638"/>
            <a:ext cx="773563" cy="7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18" name="Group 17417"/>
          <p:cNvGrpSpPr/>
          <p:nvPr/>
        </p:nvGrpSpPr>
        <p:grpSpPr>
          <a:xfrm>
            <a:off x="523753" y="1628260"/>
            <a:ext cx="2070340" cy="3684724"/>
            <a:chOff x="1449235" y="1628260"/>
            <a:chExt cx="2070340" cy="3684724"/>
          </a:xfrm>
        </p:grpSpPr>
        <p:grpSp>
          <p:nvGrpSpPr>
            <p:cNvPr id="7" name="Group 6"/>
            <p:cNvGrpSpPr/>
            <p:nvPr/>
          </p:nvGrpSpPr>
          <p:grpSpPr>
            <a:xfrm>
              <a:off x="2128069" y="2269890"/>
              <a:ext cx="685038" cy="722458"/>
              <a:chOff x="657224" y="2491740"/>
              <a:chExt cx="540415" cy="569935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1449235" y="1628260"/>
              <a:ext cx="2070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Publishers</a:t>
              </a:r>
              <a:endParaRPr lang="en-US" u="sng" dirty="0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1095" y="3430208"/>
              <a:ext cx="685038" cy="722458"/>
              <a:chOff x="657224" y="2491740"/>
              <a:chExt cx="540415" cy="569935"/>
            </a:xfrm>
          </p:grpSpPr>
          <p:sp>
            <p:nvSpPr>
              <p:cNvPr id="38" name="Rounded Rectangle 37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2131095" y="4590526"/>
              <a:ext cx="685038" cy="722458"/>
              <a:chOff x="657224" y="2491740"/>
              <a:chExt cx="540415" cy="569935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657224" y="2491740"/>
                <a:ext cx="540415" cy="569935"/>
              </a:xfrm>
              <a:prstGeom prst="round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rgbClr val="D9C3A5">
                    <a:tint val="50000"/>
                    <a:satMod val="18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700" y="2588207"/>
                <a:ext cx="398376" cy="398376"/>
              </a:xfrm>
              <a:prstGeom prst="rect">
                <a:avLst/>
              </a:prstGeom>
              <a:effectLst>
                <a:glow rad="228600">
                  <a:srgbClr val="2FFFA1">
                    <a:alpha val="40000"/>
                  </a:srgbClr>
                </a:glow>
              </a:effectLst>
            </p:spPr>
          </p:pic>
        </p:grpSp>
      </p:grpSp>
      <p:cxnSp>
        <p:nvCxnSpPr>
          <p:cNvPr id="19" name="Straight Arrow Connector 18"/>
          <p:cNvCxnSpPr/>
          <p:nvPr/>
        </p:nvCxnSpPr>
        <p:spPr>
          <a:xfrm>
            <a:off x="1999273" y="3731054"/>
            <a:ext cx="1847516" cy="22389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999273" y="4208388"/>
            <a:ext cx="1834457" cy="725924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999273" y="2631119"/>
            <a:ext cx="1863898" cy="693367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30915" y="4988432"/>
            <a:ext cx="2725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Publishers send messages to the topic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7891218" y="5058338"/>
            <a:ext cx="3360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All consumers receive all messages sent to the topic</a:t>
            </a:r>
            <a:endParaRPr lang="en-US" sz="16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786846" y="3791437"/>
            <a:ext cx="1719547" cy="9761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780234" y="4168150"/>
            <a:ext cx="1667970" cy="482611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802545" y="2973546"/>
            <a:ext cx="1703848" cy="447137"/>
          </a:xfrm>
          <a:prstGeom prst="straightConnector1">
            <a:avLst/>
          </a:prstGeom>
          <a:ln w="762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call, phone, smart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70" y="3378876"/>
            <a:ext cx="764275" cy="76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serv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170" y="4208388"/>
            <a:ext cx="857500" cy="85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969074" y="3154595"/>
            <a:ext cx="1690975" cy="1219200"/>
            <a:chOff x="5094793" y="3099772"/>
            <a:chExt cx="1690975" cy="1219200"/>
          </a:xfrm>
        </p:grpSpPr>
        <p:pic>
          <p:nvPicPr>
            <p:cNvPr id="20488" name="Picture 8" descr="wifi ico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566568" y="3099771"/>
              <a:ext cx="1219200" cy="1219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0" name="Picture 10" descr="horn ico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4793" y="3327057"/>
              <a:ext cx="848879" cy="738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/>
          <p:cNvGrpSpPr/>
          <p:nvPr/>
        </p:nvGrpSpPr>
        <p:grpSpPr>
          <a:xfrm>
            <a:off x="7608696" y="2641167"/>
            <a:ext cx="2322868" cy="670443"/>
            <a:chOff x="7608696" y="2641167"/>
            <a:chExt cx="2322868" cy="670443"/>
          </a:xfrm>
        </p:grpSpPr>
        <p:pic>
          <p:nvPicPr>
            <p:cNvPr id="30" name="Picture 5" descr="database, streamline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96" y="2641167"/>
              <a:ext cx="670442" cy="67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8441505" y="2987767"/>
              <a:ext cx="1490059" cy="45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7610370" y="3456754"/>
            <a:ext cx="2322868" cy="670443"/>
            <a:chOff x="7608696" y="2641167"/>
            <a:chExt cx="2322868" cy="670443"/>
          </a:xfrm>
        </p:grpSpPr>
        <p:pic>
          <p:nvPicPr>
            <p:cNvPr id="50" name="Picture 5" descr="database, streamline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96" y="2641167"/>
              <a:ext cx="670442" cy="67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1" name="Straight Arrow Connector 50"/>
            <p:cNvCxnSpPr/>
            <p:nvPr/>
          </p:nvCxnSpPr>
          <p:spPr>
            <a:xfrm>
              <a:off x="8441505" y="2987767"/>
              <a:ext cx="1490059" cy="45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601997" y="4292441"/>
            <a:ext cx="2322868" cy="670443"/>
            <a:chOff x="7608696" y="2641167"/>
            <a:chExt cx="2322868" cy="670443"/>
          </a:xfrm>
        </p:grpSpPr>
        <p:pic>
          <p:nvPicPr>
            <p:cNvPr id="53" name="Picture 5" descr="database, streamline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8696" y="2641167"/>
              <a:ext cx="670442" cy="670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4" name="Straight Arrow Connector 53"/>
            <p:cNvCxnSpPr/>
            <p:nvPr/>
          </p:nvCxnSpPr>
          <p:spPr>
            <a:xfrm>
              <a:off x="8441505" y="2987767"/>
              <a:ext cx="1490059" cy="45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7134328" y="1592283"/>
            <a:ext cx="1632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 smtClean="0"/>
              <a:t>SQS Queue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0294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SNS (Simple Notification Service)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800" dirty="0" smtClean="0"/>
              <a:t>Messages are not requested, they are pushed to subscribers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Subscribers are just endpoints</a:t>
            </a:r>
          </a:p>
          <a:p>
            <a:pPr algn="ctr">
              <a:lnSpc>
                <a:spcPct val="100000"/>
              </a:lnSpc>
            </a:pPr>
            <a:r>
              <a:rPr lang="en-US" sz="2800" dirty="0" smtClean="0"/>
              <a:t>Endpoints can be: HTTP, HTTPS, Email, Email-JSON, SMS, SQS</a:t>
            </a:r>
          </a:p>
        </p:txBody>
      </p:sp>
    </p:spTree>
    <p:extLst>
      <p:ext uri="{BB962C8B-B14F-4D97-AF65-F5344CB8AC3E}">
        <p14:creationId xmlns:p14="http://schemas.microsoft.com/office/powerpoint/2010/main" val="281895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Data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ways to do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6010272" y="2743199"/>
            <a:ext cx="0" cy="2654052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999796" y="2783836"/>
            <a:ext cx="3439001" cy="916342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322794" y="2743199"/>
            <a:ext cx="2687478" cy="1092517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410295" y="2672713"/>
            <a:ext cx="4668557" cy="40108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1387077" y="2759452"/>
            <a:ext cx="4691774" cy="3224476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3608068" y="2710205"/>
            <a:ext cx="2436494" cy="3139483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44562" y="2710205"/>
            <a:ext cx="1416339" cy="1848459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1952118" y="1145617"/>
            <a:ext cx="4102920" cy="1638073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4666533" y="1265347"/>
            <a:ext cx="1405921" cy="1547050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044562" y="708257"/>
            <a:ext cx="155407" cy="2051195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6020748" y="1445924"/>
            <a:ext cx="1781327" cy="1297275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44562" y="2322619"/>
            <a:ext cx="5235359" cy="387586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068376" y="2759452"/>
            <a:ext cx="4313297" cy="2539304"/>
          </a:xfrm>
          <a:prstGeom prst="line">
            <a:avLst/>
          </a:prstGeom>
          <a:ln w="127000" cmpd="dbl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2591274" y="3383279"/>
            <a:ext cx="1463040" cy="904875"/>
            <a:chOff x="2591274" y="3383279"/>
            <a:chExt cx="1463040" cy="904875"/>
          </a:xfrm>
        </p:grpSpPr>
        <p:sp>
          <p:nvSpPr>
            <p:cNvPr id="30" name="Oval 29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78752" y="4846319"/>
            <a:ext cx="1463040" cy="904875"/>
            <a:chOff x="2591274" y="3383279"/>
            <a:chExt cx="1463040" cy="904875"/>
          </a:xfrm>
        </p:grpSpPr>
        <p:sp>
          <p:nvSpPr>
            <p:cNvPr id="54" name="Oval 53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707278" y="3235372"/>
            <a:ext cx="1463040" cy="904875"/>
            <a:chOff x="2591274" y="3383279"/>
            <a:chExt cx="1463040" cy="904875"/>
          </a:xfrm>
        </p:grpSpPr>
        <p:sp>
          <p:nvSpPr>
            <p:cNvPr id="57" name="Oval 56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220598" y="683230"/>
            <a:ext cx="1463040" cy="904875"/>
            <a:chOff x="2591274" y="3383279"/>
            <a:chExt cx="1463040" cy="904875"/>
          </a:xfrm>
        </p:grpSpPr>
        <p:sp>
          <p:nvSpPr>
            <p:cNvPr id="18" name="Oval 17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10147" y="2208519"/>
            <a:ext cx="1463040" cy="904875"/>
            <a:chOff x="2591274" y="3383279"/>
            <a:chExt cx="1463040" cy="904875"/>
          </a:xfrm>
        </p:grpSpPr>
        <p:sp>
          <p:nvSpPr>
            <p:cNvPr id="21" name="Oval 20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70357" y="5375441"/>
            <a:ext cx="1463040" cy="904875"/>
            <a:chOff x="2591274" y="3383279"/>
            <a:chExt cx="1463040" cy="904875"/>
          </a:xfrm>
        </p:grpSpPr>
        <p:sp>
          <p:nvSpPr>
            <p:cNvPr id="24" name="Oval 23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50153" y="4783534"/>
            <a:ext cx="1463040" cy="904875"/>
            <a:chOff x="2591274" y="3383279"/>
            <a:chExt cx="1463040" cy="904875"/>
          </a:xfrm>
        </p:grpSpPr>
        <p:sp>
          <p:nvSpPr>
            <p:cNvPr id="27" name="Oval 26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061355" y="981177"/>
            <a:ext cx="1463040" cy="904875"/>
            <a:chOff x="2591274" y="3383279"/>
            <a:chExt cx="1463040" cy="904875"/>
          </a:xfrm>
        </p:grpSpPr>
        <p:sp>
          <p:nvSpPr>
            <p:cNvPr id="31" name="Oval 30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548401" y="1825484"/>
            <a:ext cx="1463040" cy="904875"/>
            <a:chOff x="2591274" y="3383279"/>
            <a:chExt cx="1463040" cy="904875"/>
          </a:xfrm>
        </p:grpSpPr>
        <p:sp>
          <p:nvSpPr>
            <p:cNvPr id="35" name="Oval 34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09642" y="4088482"/>
            <a:ext cx="1463040" cy="904875"/>
            <a:chOff x="2591274" y="3383279"/>
            <a:chExt cx="1463040" cy="904875"/>
          </a:xfrm>
        </p:grpSpPr>
        <p:sp>
          <p:nvSpPr>
            <p:cNvPr id="38" name="Oval 37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55557" y="5531491"/>
            <a:ext cx="1463040" cy="904875"/>
            <a:chOff x="2591274" y="3383279"/>
            <a:chExt cx="1463040" cy="904875"/>
          </a:xfrm>
        </p:grpSpPr>
        <p:sp>
          <p:nvSpPr>
            <p:cNvPr id="42" name="Oval 41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35013" y="811666"/>
            <a:ext cx="1463040" cy="904875"/>
            <a:chOff x="2591274" y="3383279"/>
            <a:chExt cx="1463040" cy="904875"/>
          </a:xfrm>
        </p:grpSpPr>
        <p:sp>
          <p:nvSpPr>
            <p:cNvPr id="45" name="Oval 44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468449" y="241264"/>
            <a:ext cx="1463040" cy="904875"/>
            <a:chOff x="2591274" y="3383279"/>
            <a:chExt cx="1463040" cy="904875"/>
          </a:xfrm>
        </p:grpSpPr>
        <p:sp>
          <p:nvSpPr>
            <p:cNvPr id="52" name="Oval 51"/>
            <p:cNvSpPr/>
            <p:nvPr/>
          </p:nvSpPr>
          <p:spPr>
            <a:xfrm>
              <a:off x="2870357" y="3383279"/>
              <a:ext cx="904875" cy="9048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591274" y="3481773"/>
              <a:ext cx="14630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</a:p>
            <a:p>
              <a:pPr algn="ctr"/>
              <a:r>
                <a:rPr lang="en-US" sz="2000" b="1" dirty="0" smtClean="0"/>
                <a:t>Source</a:t>
              </a:r>
              <a:endParaRPr lang="en-US" sz="2000" b="1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210174" y="1938337"/>
            <a:ext cx="1609724" cy="1609724"/>
            <a:chOff x="5210174" y="1938337"/>
            <a:chExt cx="1609724" cy="1609724"/>
          </a:xfrm>
        </p:grpSpPr>
        <p:sp>
          <p:nvSpPr>
            <p:cNvPr id="32" name="Oval 31"/>
            <p:cNvSpPr/>
            <p:nvPr/>
          </p:nvSpPr>
          <p:spPr>
            <a:xfrm>
              <a:off x="5210174" y="1938337"/>
              <a:ext cx="1609724" cy="1609724"/>
            </a:xfrm>
            <a:prstGeom prst="ellipse">
              <a:avLst/>
            </a:prstGeom>
            <a:solidFill>
              <a:srgbClr val="EBEE14"/>
            </a:solidFill>
            <a:ln>
              <a:solidFill>
                <a:srgbClr val="C47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78752" y="2206941"/>
              <a:ext cx="146304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Data</a:t>
              </a:r>
              <a:r>
                <a:rPr lang="en-US" sz="2000" dirty="0" smtClean="0"/>
                <a:t> </a:t>
              </a:r>
              <a:r>
                <a:rPr lang="en-US" sz="2000" b="1" dirty="0" smtClean="0"/>
                <a:t>Acquisition</a:t>
              </a:r>
              <a:r>
                <a:rPr lang="en-US" sz="2000" dirty="0" smtClean="0"/>
                <a:t> </a:t>
              </a:r>
              <a:r>
                <a:rPr lang="en-US" sz="2000" b="1" dirty="0" smtClean="0"/>
                <a:t>Application</a:t>
              </a:r>
              <a:endParaRPr 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9265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S3 (Simple Storage Service)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Like a simple key-value store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Great for storing files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Store up to 5TB per object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Extremely scalable and durable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Highly available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158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Glacier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sz="2800" dirty="0" smtClean="0"/>
              <a:t>Similar to S3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Meant for archival – long term storage is durable and cheap</a:t>
            </a:r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From the Glacier website: </a:t>
            </a:r>
            <a:br>
              <a:rPr lang="en-US" sz="2800" dirty="0" smtClean="0"/>
            </a:br>
            <a:r>
              <a:rPr lang="en-US" sz="2800" dirty="0" smtClean="0"/>
              <a:t>“</a:t>
            </a:r>
            <a:r>
              <a:rPr lang="en-US" sz="2800" i="1" dirty="0" smtClean="0"/>
              <a:t>Glacier </a:t>
            </a:r>
            <a:r>
              <a:rPr lang="en-US" sz="2800" i="1" dirty="0"/>
              <a:t>is designed with the expectation that retrievals are infrequent and unusual, and data will be stored for extended periods of time. You can retrieve up to 5% of your average monthly storage (pro-rated daily) for free each month. If you choose to retrieve more than this amount of data in a month, you are charged a retrieval fee starting at $0.01 per gigabyte</a:t>
            </a:r>
            <a:r>
              <a:rPr lang="en-US" sz="2800" i="1" dirty="0" smtClean="0"/>
              <a:t>.</a:t>
            </a:r>
            <a:r>
              <a:rPr lang="en-US" sz="2800" dirty="0" smtClean="0"/>
              <a:t>”</a:t>
            </a:r>
          </a:p>
          <a:p>
            <a:pPr algn="ctr">
              <a:lnSpc>
                <a:spcPct val="150000"/>
              </a:lnSpc>
            </a:pPr>
            <a:r>
              <a:rPr lang="en-US" sz="2800" dirty="0"/>
              <a:t>Source: </a:t>
            </a:r>
            <a:r>
              <a:rPr lang="en-US" sz="2800" dirty="0">
                <a:hlinkClick r:id="rId2"/>
              </a:rPr>
              <a:t>http://aws.amazon.com/glacier/pricing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600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Database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 err="1" smtClean="0"/>
              <a:t>SimpleDB</a:t>
            </a:r>
            <a:endParaRPr lang="en-US" sz="2800" dirty="0" smtClean="0"/>
          </a:p>
          <a:p>
            <a:pPr algn="ctr">
              <a:lnSpc>
                <a:spcPct val="150000"/>
              </a:lnSpc>
            </a:pPr>
            <a:r>
              <a:rPr lang="en-US" sz="2800" dirty="0" err="1" smtClean="0"/>
              <a:t>DynamoDB</a:t>
            </a:r>
            <a:endParaRPr lang="en-US" sz="2800" dirty="0" smtClean="0"/>
          </a:p>
          <a:p>
            <a:pPr algn="ctr">
              <a:lnSpc>
                <a:spcPct val="150000"/>
              </a:lnSpc>
            </a:pPr>
            <a:r>
              <a:rPr lang="en-US" sz="2800" dirty="0" smtClean="0"/>
              <a:t>RDS (Managed Relational Database Service)</a:t>
            </a:r>
          </a:p>
        </p:txBody>
      </p:sp>
    </p:spTree>
    <p:extLst>
      <p:ext uri="{BB962C8B-B14F-4D97-AF65-F5344CB8AC3E}">
        <p14:creationId xmlns:p14="http://schemas.microsoft.com/office/powerpoint/2010/main" val="9222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2931795" cy="1450757"/>
          </a:xfrm>
        </p:spPr>
        <p:txBody>
          <a:bodyPr/>
          <a:lstStyle/>
          <a:p>
            <a:pPr algn="ctr"/>
            <a:r>
              <a:rPr lang="en-US" dirty="0" smtClean="0"/>
              <a:t>Pricing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/>
              <a:t/>
            </a:r>
            <a:br>
              <a:rPr lang="en-US" sz="1100" dirty="0" smtClean="0"/>
            </a:br>
            <a:r>
              <a:rPr lang="en-US" sz="2800" dirty="0" smtClean="0"/>
              <a:t>Estimating it can be difficult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“Fixed” costs such as </a:t>
            </a:r>
            <a:r>
              <a:rPr lang="en-US" sz="2800" b="1" dirty="0" smtClean="0"/>
              <a:t>instance-hours</a:t>
            </a:r>
            <a:r>
              <a:rPr lang="en-US" sz="2800" dirty="0" smtClean="0"/>
              <a:t> or </a:t>
            </a:r>
            <a:br>
              <a:rPr lang="en-US" sz="2800" dirty="0" smtClean="0"/>
            </a:br>
            <a:r>
              <a:rPr lang="en-US" sz="2800" b="1" dirty="0" smtClean="0"/>
              <a:t>gigabyte-months</a:t>
            </a:r>
            <a:r>
              <a:rPr lang="en-US" sz="2800" dirty="0" smtClean="0"/>
              <a:t> aren’t too bad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Requests are counted in “Cost per million”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And then factor in bandwidth, too.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Usually ends up being really cheap!</a:t>
            </a:r>
            <a:endParaRPr lang="en-US" sz="2800" dirty="0"/>
          </a:p>
        </p:txBody>
      </p:sp>
      <p:pic>
        <p:nvPicPr>
          <p:cNvPr id="4" name="Picture 2" descr="http://i486.photobucket.com/albums/rr221/sisters8789/contest%20pics/jelly_bean_j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11" y="733425"/>
            <a:ext cx="4596424" cy="513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7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 Many Services to Choose From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9882412"/>
              </p:ext>
            </p:extLst>
          </p:nvPr>
        </p:nvGraphicFramePr>
        <p:xfrm>
          <a:off x="1884680" y="1932856"/>
          <a:ext cx="8128000" cy="428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Image" r:id="rId3" imgW="16672680" imgH="8787240" progId="Photoshop.Image.12">
                  <p:embed/>
                </p:oleObj>
              </mc:Choice>
              <mc:Fallback>
                <p:oleObj name="Image" r:id="rId3" imgW="16672680" imgH="878724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4680" y="1932856"/>
                        <a:ext cx="8128000" cy="428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0" name="Picture 2" descr="http://i.imgur.com/Sieni8m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0"/>
            <a:ext cx="12192000" cy="686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46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2073148"/>
          </a:xfrm>
        </p:spPr>
        <p:txBody>
          <a:bodyPr anchor="t">
            <a:normAutofit/>
          </a:bodyPr>
          <a:lstStyle/>
          <a:p>
            <a:pPr algn="ctr"/>
            <a:r>
              <a:rPr lang="en-US" sz="7200" dirty="0" smtClean="0"/>
              <a:t>Thanks!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5536" y="4462878"/>
            <a:ext cx="4146863" cy="1143000"/>
          </a:xfrm>
        </p:spPr>
        <p:txBody>
          <a:bodyPr numCol="1">
            <a:normAutofit/>
          </a:bodyPr>
          <a:lstStyle/>
          <a:p>
            <a:r>
              <a:rPr lang="en-US" sz="4800" dirty="0" smtClean="0"/>
              <a:t>Ondrej balas</a:t>
            </a:r>
            <a:endParaRPr lang="en-US" sz="3500" dirty="0" smtClean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410774" y="4455621"/>
            <a:ext cx="5910942" cy="11430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smtClean="0"/>
              <a:t>@ondrejbalas </a:t>
            </a:r>
            <a:r>
              <a:rPr lang="en-US" dirty="0">
                <a:latin typeface="FontAwesome" pitchFamily="2" charset="0"/>
              </a:rPr>
              <a:t>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www.ondrejbalas.com </a:t>
            </a:r>
            <a:r>
              <a:rPr lang="en-US" dirty="0">
                <a:latin typeface="FontAwesome" pitchFamily="2" charset="0"/>
              </a:rPr>
              <a:t>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Ondrej@ondrejbalas.com</a:t>
            </a:r>
            <a:r>
              <a:rPr lang="en-US" dirty="0">
                <a:latin typeface="FontAwesome" pitchFamily="2" charset="0"/>
              </a:rPr>
              <a:t> </a:t>
            </a:r>
            <a:endParaRPr lang="en-US" dirty="0" smtClean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832100" y="2334721"/>
            <a:ext cx="8323580" cy="124668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>
                <a:latin typeface="FontAwesome" pitchFamily="2" charset="0"/>
              </a:rPr>
              <a:t></a:t>
            </a:r>
            <a:r>
              <a:rPr lang="en-US" sz="3600" b="1" dirty="0" smtClean="0"/>
              <a:t> tinyurl.com/</a:t>
            </a:r>
            <a:r>
              <a:rPr lang="en-US" sz="3600" b="1" dirty="0" err="1" smtClean="0"/>
              <a:t>obalas-aws</a:t>
            </a:r>
            <a:endParaRPr lang="en-US" sz="3600" dirty="0">
              <a:latin typeface="FontAwesome" pitchFamily="2" charset="0"/>
            </a:endParaRPr>
          </a:p>
          <a:p>
            <a:r>
              <a:rPr lang="en-US" sz="3600" dirty="0" smtClean="0">
                <a:latin typeface="FontAwesome" pitchFamily="2" charset="0"/>
              </a:rPr>
              <a:t> </a:t>
            </a:r>
            <a:r>
              <a:rPr lang="en-US" sz="3600" b="1" dirty="0"/>
              <a:t>github.com/ondrejbalas</a:t>
            </a:r>
          </a:p>
        </p:txBody>
      </p:sp>
    </p:spTree>
    <p:extLst>
      <p:ext uri="{BB962C8B-B14F-4D97-AF65-F5344CB8AC3E}">
        <p14:creationId xmlns:p14="http://schemas.microsoft.com/office/powerpoint/2010/main" val="22725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55557" y="241264"/>
            <a:ext cx="11355884" cy="6195102"/>
            <a:chOff x="655557" y="241264"/>
            <a:chExt cx="11355884" cy="619510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6010272" y="2743199"/>
              <a:ext cx="0" cy="2654052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999796" y="2783836"/>
              <a:ext cx="3439001" cy="916342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3322794" y="2743199"/>
              <a:ext cx="2687478" cy="1092517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 flipV="1">
              <a:off x="1410295" y="2672713"/>
              <a:ext cx="4668557" cy="40108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1387077" y="2759452"/>
              <a:ext cx="4691774" cy="3224476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3608068" y="2710205"/>
              <a:ext cx="2436494" cy="3139483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044562" y="2710205"/>
              <a:ext cx="1416339" cy="1848459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 flipV="1">
              <a:off x="1952118" y="1145617"/>
              <a:ext cx="4102920" cy="1638073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4666533" y="1265347"/>
              <a:ext cx="1405921" cy="1547050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6044562" y="708257"/>
              <a:ext cx="155407" cy="2051195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6020748" y="1445924"/>
              <a:ext cx="1781327" cy="1297275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6044562" y="2322619"/>
              <a:ext cx="5235359" cy="387586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6068376" y="2759452"/>
              <a:ext cx="4313297" cy="2539304"/>
            </a:xfrm>
            <a:prstGeom prst="line">
              <a:avLst/>
            </a:prstGeom>
            <a:ln w="127000" cmpd="dbl">
              <a:solidFill>
                <a:srgbClr val="9AE81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2591274" y="3383279"/>
              <a:ext cx="1463040" cy="904875"/>
              <a:chOff x="2591274" y="3383279"/>
              <a:chExt cx="1463040" cy="904875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278752" y="4846319"/>
              <a:ext cx="1463040" cy="904875"/>
              <a:chOff x="2591274" y="3383279"/>
              <a:chExt cx="1463040" cy="904875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707278" y="3235372"/>
              <a:ext cx="1463040" cy="904875"/>
              <a:chOff x="2591274" y="3383279"/>
              <a:chExt cx="1463040" cy="904875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220598" y="683230"/>
              <a:ext cx="1463040" cy="904875"/>
              <a:chOff x="2591274" y="3383279"/>
              <a:chExt cx="1463040" cy="904875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710147" y="2208519"/>
              <a:ext cx="1463040" cy="904875"/>
              <a:chOff x="2591274" y="3383279"/>
              <a:chExt cx="1463040" cy="904875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870357" y="5375441"/>
              <a:ext cx="1463040" cy="904875"/>
              <a:chOff x="2591274" y="3383279"/>
              <a:chExt cx="1463040" cy="904875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9650153" y="4783534"/>
              <a:ext cx="1463040" cy="904875"/>
              <a:chOff x="2591274" y="3383279"/>
              <a:chExt cx="1463040" cy="904875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7061355" y="981177"/>
              <a:ext cx="1463040" cy="904875"/>
              <a:chOff x="2591274" y="3383279"/>
              <a:chExt cx="1463040" cy="904875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548401" y="1825484"/>
              <a:ext cx="1463040" cy="904875"/>
              <a:chOff x="2591274" y="3383279"/>
              <a:chExt cx="1463040" cy="904875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709642" y="4088482"/>
              <a:ext cx="1463040" cy="904875"/>
              <a:chOff x="2591274" y="3383279"/>
              <a:chExt cx="1463040" cy="90487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55557" y="5531491"/>
              <a:ext cx="1463040" cy="904875"/>
              <a:chOff x="2591274" y="3383279"/>
              <a:chExt cx="1463040" cy="904875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>
              <a:off x="3935013" y="811666"/>
              <a:ext cx="1463040" cy="904875"/>
              <a:chOff x="2591274" y="3383279"/>
              <a:chExt cx="1463040" cy="904875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5468449" y="241264"/>
              <a:ext cx="1463040" cy="904875"/>
              <a:chOff x="2591274" y="3383279"/>
              <a:chExt cx="1463040" cy="904875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2870357" y="3383279"/>
                <a:ext cx="904875" cy="90487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591274" y="3481773"/>
                <a:ext cx="146304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</a:p>
              <a:p>
                <a:pPr algn="ctr"/>
                <a:r>
                  <a:rPr lang="en-US" sz="2000" b="1" dirty="0" smtClean="0"/>
                  <a:t>Source</a:t>
                </a:r>
                <a:endParaRPr lang="en-US" sz="2000" b="1" dirty="0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210174" y="1938337"/>
              <a:ext cx="1609724" cy="1609724"/>
              <a:chOff x="5210174" y="1938337"/>
              <a:chExt cx="1609724" cy="1609724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210174" y="1938337"/>
                <a:ext cx="1609724" cy="1609724"/>
              </a:xfrm>
              <a:prstGeom prst="ellipse">
                <a:avLst/>
              </a:prstGeom>
              <a:solidFill>
                <a:srgbClr val="EBEE14"/>
              </a:solidFill>
              <a:ln>
                <a:solidFill>
                  <a:srgbClr val="C47F0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278752" y="2206941"/>
                <a:ext cx="146304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Data</a:t>
                </a:r>
                <a:r>
                  <a:rPr lang="en-US" sz="2000" dirty="0" smtClean="0"/>
                  <a:t> </a:t>
                </a:r>
                <a:r>
                  <a:rPr lang="en-US" sz="2000" b="1" dirty="0" smtClean="0"/>
                  <a:t>Acquisition</a:t>
                </a:r>
                <a:r>
                  <a:rPr lang="en-US" sz="2000" dirty="0" smtClean="0"/>
                  <a:t> </a:t>
                </a:r>
                <a:r>
                  <a:rPr lang="en-US" sz="2000" b="1" dirty="0" smtClean="0"/>
                  <a:t>Application</a:t>
                </a:r>
                <a:endParaRPr lang="en-US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608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-0.2901 -0.1754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05" y="-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6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3" name="Straight Connector 82"/>
          <p:cNvCxnSpPr/>
          <p:nvPr/>
        </p:nvCxnSpPr>
        <p:spPr>
          <a:xfrm>
            <a:off x="2771239" y="1623750"/>
            <a:ext cx="7363361" cy="7829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768600" y="1619251"/>
            <a:ext cx="3165475" cy="26669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71239" y="1620469"/>
            <a:ext cx="6090821" cy="15189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72935" y="1615777"/>
            <a:ext cx="776715" cy="172749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66060" y="1630680"/>
            <a:ext cx="4375351" cy="69645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763991" y="1143000"/>
            <a:ext cx="4772189" cy="48075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763991" y="1616202"/>
            <a:ext cx="7186459" cy="15544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63991" y="1616202"/>
            <a:ext cx="7606829" cy="30403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2" idx="6"/>
          </p:cNvCxnSpPr>
          <p:nvPr/>
        </p:nvCxnSpPr>
        <p:spPr>
          <a:xfrm flipV="1">
            <a:off x="2896767" y="1524000"/>
            <a:ext cx="3458313" cy="9711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1055" y="1623041"/>
            <a:ext cx="7980581" cy="47175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71239" y="1616201"/>
            <a:ext cx="5938421" cy="87553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771239" y="1616201"/>
            <a:ext cx="6785511" cy="180644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71239" y="1620469"/>
            <a:ext cx="8437781" cy="302773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771239" y="1616201"/>
            <a:ext cx="4132481" cy="307009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771239" y="1616201"/>
            <a:ext cx="1602641" cy="228523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771239" y="1630680"/>
            <a:ext cx="932081" cy="291846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22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4" grpId="0" animBg="1"/>
      <p:bldP spid="76" grpId="0" animBg="1"/>
      <p:bldP spid="77" grpId="0" animBg="1"/>
      <p:bldP spid="36" grpId="0" animBg="1"/>
      <p:bldP spid="37" grpId="0" animBg="1"/>
      <p:bldP spid="39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3" name="Straight Connector 102"/>
          <p:cNvCxnSpPr/>
          <p:nvPr/>
        </p:nvCxnSpPr>
        <p:spPr>
          <a:xfrm>
            <a:off x="2771239" y="1616201"/>
            <a:ext cx="5938421" cy="8755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772935" y="1615777"/>
            <a:ext cx="776715" cy="172749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771239" y="1616201"/>
            <a:ext cx="1602641" cy="22852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771239" y="1630680"/>
            <a:ext cx="932081" cy="291846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768600" y="1619251"/>
            <a:ext cx="3165475" cy="26669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2896767" y="1524000"/>
            <a:ext cx="3458313" cy="9711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771239" y="1623750"/>
            <a:ext cx="7363361" cy="78290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771239" y="1620469"/>
            <a:ext cx="6090821" cy="1518971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66060" y="1630680"/>
            <a:ext cx="4375351" cy="696454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763991" y="1143000"/>
            <a:ext cx="4772189" cy="48075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763991" y="1616202"/>
            <a:ext cx="7186459" cy="15544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63991" y="1616202"/>
            <a:ext cx="7606829" cy="30403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791055" y="1623041"/>
            <a:ext cx="7980581" cy="47175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771239" y="1616201"/>
            <a:ext cx="6785511" cy="180644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771239" y="1620469"/>
            <a:ext cx="8437781" cy="3027731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771239" y="1616201"/>
            <a:ext cx="4132481" cy="307009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124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4358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8" name="Image" r:id="rId3" imgW="18285480" imgH="9142560" progId="Photoshop.Image.12">
                  <p:embed/>
                </p:oleObj>
              </mc:Choice>
              <mc:Fallback>
                <p:oleObj name="Image" r:id="rId3" imgW="18285480" imgH="91425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6" name="Straight Connector 95"/>
          <p:cNvCxnSpPr/>
          <p:nvPr/>
        </p:nvCxnSpPr>
        <p:spPr>
          <a:xfrm>
            <a:off x="2771239" y="1616201"/>
            <a:ext cx="5938421" cy="8755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771239" y="1623750"/>
            <a:ext cx="7363361" cy="78290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771239" y="1620469"/>
            <a:ext cx="6090821" cy="151897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763991" y="1143000"/>
            <a:ext cx="4772189" cy="480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763991" y="1616202"/>
            <a:ext cx="7186459" cy="155448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791055" y="1623041"/>
            <a:ext cx="7980581" cy="471750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771239" y="1620469"/>
            <a:ext cx="8437781" cy="3027731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772935" y="1615777"/>
            <a:ext cx="776715" cy="1727498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771239" y="1616201"/>
            <a:ext cx="1602641" cy="228523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771239" y="1630680"/>
            <a:ext cx="932081" cy="2918460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768600" y="1619251"/>
            <a:ext cx="3165475" cy="26669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2896767" y="1524000"/>
            <a:ext cx="3458313" cy="97119"/>
          </a:xfrm>
          <a:prstGeom prst="line">
            <a:avLst/>
          </a:prstGeom>
          <a:ln w="38100" cmpd="sng">
            <a:solidFill>
              <a:srgbClr val="ECD21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66060" y="1630680"/>
            <a:ext cx="4375351" cy="696454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763991" y="1616202"/>
            <a:ext cx="7606829" cy="304038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771239" y="1616201"/>
            <a:ext cx="6785511" cy="1806449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771239" y="1616201"/>
            <a:ext cx="4132481" cy="3070099"/>
          </a:xfrm>
          <a:prstGeom prst="line">
            <a:avLst/>
          </a:prstGeom>
          <a:ln w="38100" cmpd="sng">
            <a:solidFill>
              <a:srgbClr val="E4221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765687" y="1621118"/>
            <a:ext cx="0" cy="42969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63991" y="1627698"/>
            <a:ext cx="556782" cy="148358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330578" y="1621118"/>
            <a:ext cx="435109" cy="17688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2020940" y="1609707"/>
            <a:ext cx="755850" cy="6494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2095500" y="1623750"/>
            <a:ext cx="681291" cy="452700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376765" y="1615777"/>
            <a:ext cx="394474" cy="50828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771239" y="1615777"/>
            <a:ext cx="229309" cy="299269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2108663" y="1362467"/>
            <a:ext cx="664272" cy="265207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2548133" y="1381851"/>
            <a:ext cx="227622" cy="25047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71239" y="1291657"/>
            <a:ext cx="25161" cy="332093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767383" y="1411087"/>
            <a:ext cx="288401" cy="210032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771239" y="1553026"/>
            <a:ext cx="847617" cy="62751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75094" y="1623750"/>
            <a:ext cx="596756" cy="373325"/>
          </a:xfrm>
          <a:prstGeom prst="line">
            <a:avLst/>
          </a:prstGeom>
          <a:ln w="38100" cmpd="sng">
            <a:solidFill>
              <a:srgbClr val="9AE81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2257328" y="17247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92437" y="196161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3247523" y="170080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2035412" y="128760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952769" y="153455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302512" y="20472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295554" y="192604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2981044" y="133584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545605" y="147253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2924101" y="18389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2021998" y="1999298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474882" y="130839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723149" y="1216050"/>
            <a:ext cx="146501" cy="146501"/>
          </a:xfrm>
          <a:prstGeom prst="ellipse">
            <a:avLst/>
          </a:prstGeom>
          <a:ln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636149" y="1490810"/>
            <a:ext cx="260618" cy="260618"/>
          </a:xfrm>
          <a:prstGeom prst="ellipse">
            <a:avLst/>
          </a:prstGeom>
          <a:solidFill>
            <a:srgbClr val="EBEE14"/>
          </a:solidFill>
          <a:ln>
            <a:solidFill>
              <a:srgbClr val="C47F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855109" y="18104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6275966" y="145490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3472354" y="326806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3618855" y="443281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8628145" y="24139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135125" y="456248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662685" y="202270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9482229" y="3345476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10290729" y="1840892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9871629" y="168651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10054999" y="2327134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774646" y="3061675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7457574" y="106954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061334" y="2255690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817494" y="4601529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287694" y="3824323"/>
            <a:ext cx="146501" cy="146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7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7509</TotalTime>
  <Words>803</Words>
  <Application>Microsoft Office PowerPoint</Application>
  <PresentationFormat>Widescreen</PresentationFormat>
  <Paragraphs>257</Paragraphs>
  <Slides>45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FontAwesome</vt:lpstr>
      <vt:lpstr>Times New Roman</vt:lpstr>
      <vt:lpstr>Retrospect</vt:lpstr>
      <vt:lpstr>Image</vt:lpstr>
      <vt:lpstr>Creating Scalable Solutions with  Amazon Cloud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 Compute Cloud (EC2)</vt:lpstr>
      <vt:lpstr>PowerPoint Presentation</vt:lpstr>
      <vt:lpstr>Virtual Machines</vt:lpstr>
      <vt:lpstr>PowerPoint Presentation</vt:lpstr>
      <vt:lpstr>PowerPoint Presentation</vt:lpstr>
      <vt:lpstr>PowerPoint Presentation</vt:lpstr>
      <vt:lpstr>PowerPoint Presentation</vt:lpstr>
      <vt:lpstr>Launching the Instance</vt:lpstr>
      <vt:lpstr>PowerPoint Presentation</vt:lpstr>
      <vt:lpstr>PowerPoint Presentation</vt:lpstr>
      <vt:lpstr>Instrumentation</vt:lpstr>
      <vt:lpstr>PowerPoint Presentation</vt:lpstr>
      <vt:lpstr>PowerPoint Presentation</vt:lpstr>
      <vt:lpstr>Worker Service</vt:lpstr>
      <vt:lpstr>Moving Bits Around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SQS – Important Notes</vt:lpstr>
      <vt:lpstr>PowerPoint Presentation</vt:lpstr>
      <vt:lpstr>PowerPoint Presentation</vt:lpstr>
      <vt:lpstr>SNS (Simple Notification Service)</vt:lpstr>
      <vt:lpstr>Storing Data</vt:lpstr>
      <vt:lpstr>S3 (Simple Storage Service)</vt:lpstr>
      <vt:lpstr>Glacier</vt:lpstr>
      <vt:lpstr>Database Solutions</vt:lpstr>
      <vt:lpstr>Pricing</vt:lpstr>
      <vt:lpstr>So Many Services to Choose From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Scalable Solutions with  Amazon Cloud Services</dc:title>
  <dc:creator>Ondrej Balas</dc:creator>
  <cp:lastModifiedBy>Ondrej Balas</cp:lastModifiedBy>
  <cp:revision>116</cp:revision>
  <dcterms:created xsi:type="dcterms:W3CDTF">2014-09-29T15:14:13Z</dcterms:created>
  <dcterms:modified xsi:type="dcterms:W3CDTF">2014-10-17T13:51:37Z</dcterms:modified>
</cp:coreProperties>
</file>